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handoutMasterIdLst>
    <p:handoutMasterId r:id="rId68"/>
  </p:handoutMasterIdLst>
  <p:sldIdLst>
    <p:sldId id="296" r:id="rId2"/>
    <p:sldId id="983" r:id="rId3"/>
    <p:sldId id="965" r:id="rId4"/>
    <p:sldId id="943" r:id="rId5"/>
    <p:sldId id="961" r:id="rId6"/>
    <p:sldId id="944" r:id="rId7"/>
    <p:sldId id="964" r:id="rId8"/>
    <p:sldId id="942" r:id="rId9"/>
    <p:sldId id="972" r:id="rId10"/>
    <p:sldId id="828" r:id="rId11"/>
    <p:sldId id="945" r:id="rId12"/>
    <p:sldId id="946" r:id="rId13"/>
    <p:sldId id="947" r:id="rId14"/>
    <p:sldId id="580" r:id="rId15"/>
    <p:sldId id="948" r:id="rId16"/>
    <p:sldId id="949" r:id="rId17"/>
    <p:sldId id="952" r:id="rId18"/>
    <p:sldId id="953" r:id="rId19"/>
    <p:sldId id="954" r:id="rId20"/>
    <p:sldId id="955" r:id="rId21"/>
    <p:sldId id="957" r:id="rId22"/>
    <p:sldId id="958" r:id="rId23"/>
    <p:sldId id="956" r:id="rId24"/>
    <p:sldId id="971" r:id="rId25"/>
    <p:sldId id="600" r:id="rId26"/>
    <p:sldId id="925" r:id="rId27"/>
    <p:sldId id="301" r:id="rId28"/>
    <p:sldId id="831" r:id="rId29"/>
    <p:sldId id="936" r:id="rId30"/>
    <p:sldId id="968" r:id="rId31"/>
    <p:sldId id="829" r:id="rId32"/>
    <p:sldId id="676" r:id="rId33"/>
    <p:sldId id="963" r:id="rId34"/>
    <p:sldId id="713" r:id="rId35"/>
    <p:sldId id="966" r:id="rId36"/>
    <p:sldId id="937" r:id="rId37"/>
    <p:sldId id="959" r:id="rId38"/>
    <p:sldId id="830" r:id="rId39"/>
    <p:sldId id="962" r:id="rId40"/>
    <p:sldId id="984" r:id="rId41"/>
    <p:sldId id="973" r:id="rId42"/>
    <p:sldId id="960" r:id="rId43"/>
    <p:sldId id="303" r:id="rId44"/>
    <p:sldId id="935" r:id="rId45"/>
    <p:sldId id="967" r:id="rId46"/>
    <p:sldId id="924" r:id="rId47"/>
    <p:sldId id="674" r:id="rId48"/>
    <p:sldId id="786" r:id="rId49"/>
    <p:sldId id="975" r:id="rId50"/>
    <p:sldId id="873" r:id="rId51"/>
    <p:sldId id="802" r:id="rId52"/>
    <p:sldId id="803" r:id="rId53"/>
    <p:sldId id="874" r:id="rId54"/>
    <p:sldId id="306" r:id="rId55"/>
    <p:sldId id="307" r:id="rId56"/>
    <p:sldId id="976" r:id="rId57"/>
    <p:sldId id="256" r:id="rId58"/>
    <p:sldId id="780" r:id="rId59"/>
    <p:sldId id="977" r:id="rId60"/>
    <p:sldId id="978" r:id="rId61"/>
    <p:sldId id="979" r:id="rId62"/>
    <p:sldId id="980" r:id="rId63"/>
    <p:sldId id="981" r:id="rId64"/>
    <p:sldId id="982" r:id="rId65"/>
    <p:sldId id="765" r:id="rId66"/>
  </p:sldIdLst>
  <p:sldSz cx="9144000" cy="6858000" type="screen4x3"/>
  <p:notesSz cx="9601200" cy="73152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5734" autoAdjust="0"/>
  </p:normalViewPr>
  <p:slideViewPr>
    <p:cSldViewPr>
      <p:cViewPr varScale="1">
        <p:scale>
          <a:sx n="69" d="100"/>
          <a:sy n="69" d="100"/>
        </p:scale>
        <p:origin x="1886" y="58"/>
      </p:cViewPr>
      <p:guideLst>
        <p:guide orient="horz" pos="2160"/>
        <p:guide pos="2880"/>
      </p:guideLst>
    </p:cSldViewPr>
  </p:slideViewPr>
  <p:outlineViewPr>
    <p:cViewPr>
      <p:scale>
        <a:sx n="33" d="100"/>
        <a:sy n="33" d="100"/>
      </p:scale>
      <p:origin x="0" y="-461"/>
    </p:cViewPr>
  </p:outlineViewPr>
  <p:notesTextViewPr>
    <p:cViewPr>
      <p:scale>
        <a:sx n="3" d="2"/>
        <a:sy n="3" d="2"/>
      </p:scale>
      <p:origin x="0" y="0"/>
    </p:cViewPr>
  </p:notesTextViewPr>
  <p:sorterViewPr>
    <p:cViewPr varScale="1">
      <p:scale>
        <a:sx n="100" d="100"/>
        <a:sy n="100" d="100"/>
      </p:scale>
      <p:origin x="0" y="-146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416001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t" anchorCtr="0" compatLnSpc="1">
            <a:prstTxWarp prst="textNoShape">
              <a:avLst/>
            </a:prstTxWarp>
          </a:bodyPr>
          <a:lstStyle>
            <a:lvl1pPr defTabSz="962415" eaLnBrk="1" hangingPunct="1">
              <a:defRPr sz="1200">
                <a:latin typeface="Arial" charset="0"/>
                <a:cs typeface="Arial" charset="0"/>
              </a:defRPr>
            </a:lvl1pPr>
          </a:lstStyle>
          <a:p>
            <a:pPr>
              <a:defRPr/>
            </a:pPr>
            <a:endParaRPr lang="en-US" altLang="en-US"/>
          </a:p>
        </p:txBody>
      </p:sp>
      <p:sp>
        <p:nvSpPr>
          <p:cNvPr id="142339" name="Rectangle 3"/>
          <p:cNvSpPr>
            <a:spLocks noGrp="1" noChangeArrowheads="1"/>
          </p:cNvSpPr>
          <p:nvPr>
            <p:ph type="dt" sz="quarter" idx="1"/>
          </p:nvPr>
        </p:nvSpPr>
        <p:spPr bwMode="auto">
          <a:xfrm>
            <a:off x="5436159" y="0"/>
            <a:ext cx="416336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t" anchorCtr="0" compatLnSpc="1">
            <a:prstTxWarp prst="textNoShape">
              <a:avLst/>
            </a:prstTxWarp>
          </a:bodyPr>
          <a:lstStyle>
            <a:lvl1pPr algn="r" defTabSz="962415" eaLnBrk="1" hangingPunct="1">
              <a:defRPr sz="1200">
                <a:latin typeface="Arial" charset="0"/>
                <a:cs typeface="Arial" charset="0"/>
              </a:defRPr>
            </a:lvl1pPr>
          </a:lstStyle>
          <a:p>
            <a:pPr>
              <a:defRPr/>
            </a:pPr>
            <a:endParaRPr lang="en-US" altLang="en-US"/>
          </a:p>
        </p:txBody>
      </p:sp>
      <p:sp>
        <p:nvSpPr>
          <p:cNvPr id="142340" name="Rectangle 4"/>
          <p:cNvSpPr>
            <a:spLocks noGrp="1" noChangeArrowheads="1"/>
          </p:cNvSpPr>
          <p:nvPr>
            <p:ph type="ftr" sz="quarter" idx="2"/>
          </p:nvPr>
        </p:nvSpPr>
        <p:spPr bwMode="auto">
          <a:xfrm>
            <a:off x="0" y="6947747"/>
            <a:ext cx="416001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b" anchorCtr="0" compatLnSpc="1">
            <a:prstTxWarp prst="textNoShape">
              <a:avLst/>
            </a:prstTxWarp>
          </a:bodyPr>
          <a:lstStyle>
            <a:lvl1pPr defTabSz="962415" eaLnBrk="1" hangingPunct="1">
              <a:defRPr sz="1200">
                <a:latin typeface="Arial" charset="0"/>
                <a:cs typeface="Arial" charset="0"/>
              </a:defRPr>
            </a:lvl1pPr>
          </a:lstStyle>
          <a:p>
            <a:pPr>
              <a:defRPr/>
            </a:pPr>
            <a:endParaRPr lang="en-US" altLang="en-US"/>
          </a:p>
        </p:txBody>
      </p:sp>
      <p:sp>
        <p:nvSpPr>
          <p:cNvPr id="142341" name="Rectangle 5"/>
          <p:cNvSpPr>
            <a:spLocks noGrp="1" noChangeArrowheads="1"/>
          </p:cNvSpPr>
          <p:nvPr>
            <p:ph type="sldNum" sz="quarter" idx="3"/>
          </p:nvPr>
        </p:nvSpPr>
        <p:spPr bwMode="auto">
          <a:xfrm>
            <a:off x="5436159" y="6947747"/>
            <a:ext cx="416336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b" anchorCtr="0" compatLnSpc="1">
            <a:prstTxWarp prst="textNoShape">
              <a:avLst/>
            </a:prstTxWarp>
          </a:bodyPr>
          <a:lstStyle>
            <a:lvl1pPr algn="r" defTabSz="962415" eaLnBrk="1" hangingPunct="1">
              <a:defRPr sz="1200">
                <a:latin typeface="Arial" panose="020B0604020202020204" pitchFamily="34" charset="0"/>
              </a:defRPr>
            </a:lvl1pPr>
          </a:lstStyle>
          <a:p>
            <a:pPr>
              <a:defRPr/>
            </a:pPr>
            <a:fld id="{BE9A50D9-F70D-49A3-857C-274394B8EA8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16001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t" anchorCtr="0" compatLnSpc="1">
            <a:prstTxWarp prst="textNoShape">
              <a:avLst/>
            </a:prstTxWarp>
          </a:bodyPr>
          <a:lstStyle>
            <a:lvl1pPr defTabSz="962415" eaLnBrk="1" hangingPunct="1">
              <a:defRPr sz="1200">
                <a:latin typeface="Arial" charset="0"/>
                <a:cs typeface="Arial" charset="0"/>
              </a:defRPr>
            </a:lvl1pPr>
          </a:lstStyle>
          <a:p>
            <a:pPr>
              <a:defRPr/>
            </a:pPr>
            <a:endParaRPr lang="en-US" altLang="en-US"/>
          </a:p>
        </p:txBody>
      </p:sp>
      <p:sp>
        <p:nvSpPr>
          <p:cNvPr id="30723" name="Rectangle 3"/>
          <p:cNvSpPr>
            <a:spLocks noGrp="1" noChangeArrowheads="1"/>
          </p:cNvSpPr>
          <p:nvPr>
            <p:ph type="dt" idx="1"/>
          </p:nvPr>
        </p:nvSpPr>
        <p:spPr bwMode="auto">
          <a:xfrm>
            <a:off x="5436159" y="0"/>
            <a:ext cx="416336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t" anchorCtr="0" compatLnSpc="1">
            <a:prstTxWarp prst="textNoShape">
              <a:avLst/>
            </a:prstTxWarp>
          </a:bodyPr>
          <a:lstStyle>
            <a:lvl1pPr algn="r" defTabSz="962415" eaLnBrk="1" hangingPunct="1">
              <a:defRPr sz="1200">
                <a:latin typeface="Arial" charset="0"/>
                <a:cs typeface="Arial"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973388" y="547688"/>
            <a:ext cx="3656012"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61293" y="3474721"/>
            <a:ext cx="7681965"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26" name="Rectangle 6"/>
          <p:cNvSpPr>
            <a:spLocks noGrp="1" noChangeArrowheads="1"/>
          </p:cNvSpPr>
          <p:nvPr>
            <p:ph type="ftr" sz="quarter" idx="4"/>
          </p:nvPr>
        </p:nvSpPr>
        <p:spPr bwMode="auto">
          <a:xfrm>
            <a:off x="0" y="6947747"/>
            <a:ext cx="416001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b" anchorCtr="0" compatLnSpc="1">
            <a:prstTxWarp prst="textNoShape">
              <a:avLst/>
            </a:prstTxWarp>
          </a:bodyPr>
          <a:lstStyle>
            <a:lvl1pPr defTabSz="962415" eaLnBrk="1" hangingPunct="1">
              <a:defRPr sz="1200">
                <a:latin typeface="Arial" charset="0"/>
                <a:cs typeface="Arial" charset="0"/>
              </a:defRPr>
            </a:lvl1pPr>
          </a:lstStyle>
          <a:p>
            <a:pPr>
              <a:defRPr/>
            </a:pPr>
            <a:endParaRPr lang="en-US" altLang="en-US"/>
          </a:p>
        </p:txBody>
      </p:sp>
      <p:sp>
        <p:nvSpPr>
          <p:cNvPr id="30727" name="Rectangle 7"/>
          <p:cNvSpPr>
            <a:spLocks noGrp="1" noChangeArrowheads="1"/>
          </p:cNvSpPr>
          <p:nvPr>
            <p:ph type="sldNum" sz="quarter" idx="5"/>
          </p:nvPr>
        </p:nvSpPr>
        <p:spPr bwMode="auto">
          <a:xfrm>
            <a:off x="5436159" y="6947747"/>
            <a:ext cx="4163367"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96" tIns="48147" rIns="96296" bIns="48147" numCol="1" anchor="b" anchorCtr="0" compatLnSpc="1">
            <a:prstTxWarp prst="textNoShape">
              <a:avLst/>
            </a:prstTxWarp>
          </a:bodyPr>
          <a:lstStyle>
            <a:lvl1pPr algn="r" defTabSz="962415" eaLnBrk="1" hangingPunct="1">
              <a:defRPr sz="1200">
                <a:latin typeface="Arial" panose="020B0604020202020204" pitchFamily="34" charset="0"/>
              </a:defRPr>
            </a:lvl1pPr>
          </a:lstStyle>
          <a:p>
            <a:pPr>
              <a:defRPr/>
            </a:pPr>
            <a:fld id="{65E01B21-9614-4002-8CAA-871C7A1D25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62415">
              <a:spcBef>
                <a:spcPct val="30000"/>
              </a:spcBef>
              <a:defRPr sz="1200">
                <a:solidFill>
                  <a:schemeClr val="tx1"/>
                </a:solidFill>
                <a:latin typeface="Arial" panose="020B0604020202020204" pitchFamily="34" charset="0"/>
                <a:cs typeface="Arial" panose="020B0604020202020204" pitchFamily="34" charset="0"/>
              </a:defRPr>
            </a:lvl1pPr>
            <a:lvl2pPr marL="787431" indent="-302858" defTabSz="962415">
              <a:spcBef>
                <a:spcPct val="30000"/>
              </a:spcBef>
              <a:defRPr sz="1200">
                <a:solidFill>
                  <a:schemeClr val="tx1"/>
                </a:solidFill>
                <a:latin typeface="Arial" panose="020B0604020202020204" pitchFamily="34" charset="0"/>
                <a:cs typeface="Arial" panose="020B0604020202020204" pitchFamily="34" charset="0"/>
              </a:defRPr>
            </a:lvl2pPr>
            <a:lvl3pPr marL="1211431" indent="-242286" defTabSz="962415">
              <a:spcBef>
                <a:spcPct val="30000"/>
              </a:spcBef>
              <a:defRPr sz="1200">
                <a:solidFill>
                  <a:schemeClr val="tx1"/>
                </a:solidFill>
                <a:latin typeface="Arial" panose="020B0604020202020204" pitchFamily="34" charset="0"/>
                <a:cs typeface="Arial" panose="020B0604020202020204" pitchFamily="34" charset="0"/>
              </a:defRPr>
            </a:lvl3pPr>
            <a:lvl4pPr marL="1696004" indent="-242286" defTabSz="962415">
              <a:spcBef>
                <a:spcPct val="30000"/>
              </a:spcBef>
              <a:defRPr sz="1200">
                <a:solidFill>
                  <a:schemeClr val="tx1"/>
                </a:solidFill>
                <a:latin typeface="Arial" panose="020B0604020202020204" pitchFamily="34" charset="0"/>
                <a:cs typeface="Arial" panose="020B0604020202020204" pitchFamily="34" charset="0"/>
              </a:defRPr>
            </a:lvl4pPr>
            <a:lvl5pPr marL="2180577" indent="-242286" defTabSz="962415">
              <a:spcBef>
                <a:spcPct val="30000"/>
              </a:spcBef>
              <a:defRPr sz="1200">
                <a:solidFill>
                  <a:schemeClr val="tx1"/>
                </a:solidFill>
                <a:latin typeface="Arial" panose="020B0604020202020204" pitchFamily="34" charset="0"/>
                <a:cs typeface="Arial" panose="020B0604020202020204" pitchFamily="34" charset="0"/>
              </a:defRPr>
            </a:lvl5pPr>
            <a:lvl6pPr marL="2665148" indent="-242286" defTabSz="9624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149721" indent="-242286" defTabSz="9624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634294" indent="-242286" defTabSz="9624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118867" indent="-242286" defTabSz="9624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816E69-A293-428D-836E-8707958966F0}" type="slidenum">
              <a:rPr lang="en-US" altLang="en-US" smtClean="0"/>
              <a:pPr>
                <a:spcBef>
                  <a:spcPct val="0"/>
                </a:spcBef>
              </a:pPr>
              <a:t>1</a:t>
            </a:fld>
            <a:endParaRPr lang="en-US" altLang="en-US"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decades of data.</a:t>
            </a:r>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29</a:t>
            </a:fld>
            <a:endParaRPr lang="en-US" altLang="en-US"/>
          </a:p>
        </p:txBody>
      </p:sp>
    </p:spTree>
    <p:extLst>
      <p:ext uri="{BB962C8B-B14F-4D97-AF65-F5344CB8AC3E}">
        <p14:creationId xmlns:p14="http://schemas.microsoft.com/office/powerpoint/2010/main" val="890661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a result of the growing trade deficit and unfair trade practices (e.g., disallowing U.S. producers to distinguish their exclusively U.S. product in the marketplace), the U.S. cattle industry – the largest segment of American agriculture, is shrinking fast.  Recently, in 2014-15, the U.S. mother cow herd fell to the lowest level in over 70 years, and well below pre-NAFTA levels. Our beef cow numbers are now nearly 3.3 million fewer than when NAFTA was implemented in 1994. All this while America’s population was exploding, increasing 24% since 1994 (increasing from 263 million to 327 million).</a:t>
            </a:r>
          </a:p>
          <a:p>
            <a:endParaRPr lang="en-US" dirty="0"/>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32</a:t>
            </a:fld>
            <a:endParaRPr lang="en-US" altLang="en-US" dirty="0"/>
          </a:p>
        </p:txBody>
      </p:sp>
    </p:spTree>
    <p:extLst>
      <p:ext uri="{BB962C8B-B14F-4D97-AF65-F5344CB8AC3E}">
        <p14:creationId xmlns:p14="http://schemas.microsoft.com/office/powerpoint/2010/main" val="1478173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cycle:  6-7 years expansion, 1-2 years consolidation, 3-4 years liquidation.</a:t>
            </a:r>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33</a:t>
            </a:fld>
            <a:endParaRPr lang="en-US" altLang="en-US"/>
          </a:p>
        </p:txBody>
      </p:sp>
    </p:spTree>
    <p:extLst>
      <p:ext uri="{BB962C8B-B14F-4D97-AF65-F5344CB8AC3E}">
        <p14:creationId xmlns:p14="http://schemas.microsoft.com/office/powerpoint/2010/main" val="3038358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26 years, while NAFTA has been in place, 75 percent of all U.S. feedlot operations have disappeared, meaning there are nearly 85,000 fewer buyers to purchase the 25-26 million cattle that are raised each year by the 729,000 widely dispersed independent U.S. cattle farmers and ranchers.  </a:t>
            </a:r>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34</a:t>
            </a:fld>
            <a:endParaRPr lang="en-US" altLang="en-US" dirty="0"/>
          </a:p>
        </p:txBody>
      </p:sp>
    </p:spTree>
    <p:extLst>
      <p:ext uri="{BB962C8B-B14F-4D97-AF65-F5344CB8AC3E}">
        <p14:creationId xmlns:p14="http://schemas.microsoft.com/office/powerpoint/2010/main" val="3521239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Avg. Loss based on 1,300 lb. Steer.  Loss since January 2015 is a negative $65.91 avg. loss per month. </a:t>
            </a:r>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35</a:t>
            </a:fld>
            <a:endParaRPr lang="en-US" altLang="en-US"/>
          </a:p>
        </p:txBody>
      </p:sp>
    </p:spTree>
    <p:extLst>
      <p:ext uri="{BB962C8B-B14F-4D97-AF65-F5344CB8AC3E}">
        <p14:creationId xmlns:p14="http://schemas.microsoft.com/office/powerpoint/2010/main" val="146343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Avg. Loss based on 1,300 lb. Steer.  Loss since January 2015 is a negative $65.91 avg. loss per month. </a:t>
            </a:r>
          </a:p>
          <a:p>
            <a:endParaRPr lang="en-US" dirty="0"/>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36</a:t>
            </a:fld>
            <a:endParaRPr lang="en-US" altLang="en-US"/>
          </a:p>
        </p:txBody>
      </p:sp>
    </p:spTree>
    <p:extLst>
      <p:ext uri="{BB962C8B-B14F-4D97-AF65-F5344CB8AC3E}">
        <p14:creationId xmlns:p14="http://schemas.microsoft.com/office/powerpoint/2010/main" val="954291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37</a:t>
            </a:fld>
            <a:endParaRPr lang="en-US" altLang="en-US"/>
          </a:p>
        </p:txBody>
      </p:sp>
    </p:spTree>
    <p:extLst>
      <p:ext uri="{BB962C8B-B14F-4D97-AF65-F5344CB8AC3E}">
        <p14:creationId xmlns:p14="http://schemas.microsoft.com/office/powerpoint/2010/main" val="101278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43</a:t>
            </a:fld>
            <a:endParaRPr lang="en-US" altLang="en-US"/>
          </a:p>
        </p:txBody>
      </p:sp>
    </p:spTree>
    <p:extLst>
      <p:ext uri="{BB962C8B-B14F-4D97-AF65-F5344CB8AC3E}">
        <p14:creationId xmlns:p14="http://schemas.microsoft.com/office/powerpoint/2010/main" val="2296232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let’s look at the United States trade history with the two countries that are touted as America’s most important trading partners – Canada and Mexico. </a:t>
            </a:r>
          </a:p>
          <a:p>
            <a:endParaRPr lang="en-US" dirty="0"/>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45</a:t>
            </a:fld>
            <a:endParaRPr lang="en-US" altLang="en-US"/>
          </a:p>
        </p:txBody>
      </p:sp>
    </p:spTree>
    <p:extLst>
      <p:ext uri="{BB962C8B-B14F-4D97-AF65-F5344CB8AC3E}">
        <p14:creationId xmlns:p14="http://schemas.microsoft.com/office/powerpoint/2010/main" val="1919870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46</a:t>
            </a:fld>
            <a:endParaRPr lang="en-US" altLang="en-US"/>
          </a:p>
        </p:txBody>
      </p:sp>
    </p:spTree>
    <p:extLst>
      <p:ext uri="{BB962C8B-B14F-4D97-AF65-F5344CB8AC3E}">
        <p14:creationId xmlns:p14="http://schemas.microsoft.com/office/powerpoint/2010/main" val="208166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6</a:t>
            </a:fld>
            <a:endParaRPr lang="en-US" altLang="en-US"/>
          </a:p>
        </p:txBody>
      </p:sp>
    </p:spTree>
    <p:extLst>
      <p:ext uri="{BB962C8B-B14F-4D97-AF65-F5344CB8AC3E}">
        <p14:creationId xmlns:p14="http://schemas.microsoft.com/office/powerpoint/2010/main" val="754538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impact will continually increasing imports have on the U.S. cattle industry?  It must be noted that the cattle industry is unique among most agriculture industries (e.g. corn, wheat and cotton) because it </a:t>
            </a:r>
            <a:r>
              <a:rPr lang="en-US" u="sng" dirty="0"/>
              <a:t>underproduces</a:t>
            </a:r>
            <a:r>
              <a:rPr lang="en-US" dirty="0"/>
              <a:t> for the U.S. market.  We need only look at what has happened to our similarly situated U.S. sheep industry, which is a closely related sister industry to the cattle industry.  In the sheep industry, imports began displacing domestic production in the early 90s and by 2006 the U.S. sheep industry earned the distinction of being the first U.S. livestock sector to be effectively outsourced.  From 2006 to present, U.S. consumers have been consuming far more imported lamb than domestic lamb because our U.S. sheep industry had been severely decimated. The USDA stated that imported lamb carcasses were bringing about $55 dollars less per carcass than domestic lamb carcasses, and the cheaper imported carcasses helped shrink our U.S. sheep industry. This is the same trajectory that the U.S. cattle industry is on if we don’t make fundamental changes to U.S. trade policy.</a:t>
            </a:r>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47</a:t>
            </a:fld>
            <a:endParaRPr lang="en-US" altLang="en-US"/>
          </a:p>
        </p:txBody>
      </p:sp>
    </p:spTree>
    <p:extLst>
      <p:ext uri="{BB962C8B-B14F-4D97-AF65-F5344CB8AC3E}">
        <p14:creationId xmlns:p14="http://schemas.microsoft.com/office/powerpoint/2010/main" val="1277851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48</a:t>
            </a:fld>
            <a:endParaRPr lang="en-US" altLang="en-US"/>
          </a:p>
        </p:txBody>
      </p:sp>
    </p:spTree>
    <p:extLst>
      <p:ext uri="{BB962C8B-B14F-4D97-AF65-F5344CB8AC3E}">
        <p14:creationId xmlns:p14="http://schemas.microsoft.com/office/powerpoint/2010/main" val="2944120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52</a:t>
            </a:fld>
            <a:endParaRPr lang="en-US" altLang="en-US"/>
          </a:p>
        </p:txBody>
      </p:sp>
    </p:spTree>
    <p:extLst>
      <p:ext uri="{BB962C8B-B14F-4D97-AF65-F5344CB8AC3E}">
        <p14:creationId xmlns:p14="http://schemas.microsoft.com/office/powerpoint/2010/main" val="1291233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54</a:t>
            </a:fld>
            <a:endParaRPr lang="en-US" altLang="en-US"/>
          </a:p>
        </p:txBody>
      </p:sp>
    </p:spTree>
    <p:extLst>
      <p:ext uri="{BB962C8B-B14F-4D97-AF65-F5344CB8AC3E}">
        <p14:creationId xmlns:p14="http://schemas.microsoft.com/office/powerpoint/2010/main" val="421509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10</a:t>
            </a:fld>
            <a:endParaRPr lang="en-US" altLang="en-US"/>
          </a:p>
        </p:txBody>
      </p:sp>
    </p:spTree>
    <p:extLst>
      <p:ext uri="{BB962C8B-B14F-4D97-AF65-F5344CB8AC3E}">
        <p14:creationId xmlns:p14="http://schemas.microsoft.com/office/powerpoint/2010/main" val="203304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Calibri" panose="020F0502020204030204" pitchFamily="34" charset="0"/>
              </a:rPr>
              <a:t>For decades, America has forsaken its family farmers/ranchers and instead favored corporate interests.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Times New Roman" panose="02020603050405020304" pitchFamily="18"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Calibri" panose="020F0502020204030204" pitchFamily="34" charset="0"/>
              </a:rPr>
              <a:t>Evidenced by not promulgating rules to implement family farm/ranch protection provisions in the P&amp;S Act during the past 100 years. </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12</a:t>
            </a:fld>
            <a:endParaRPr lang="en-US" altLang="en-US"/>
          </a:p>
        </p:txBody>
      </p:sp>
    </p:spTree>
    <p:extLst>
      <p:ext uri="{BB962C8B-B14F-4D97-AF65-F5344CB8AC3E}">
        <p14:creationId xmlns:p14="http://schemas.microsoft.com/office/powerpoint/2010/main" val="6956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Christopher Leonard, Author of </a:t>
            </a:r>
            <a:r>
              <a:rPr lang="en-US" i="1" dirty="0"/>
              <a:t>The Meat Racket</a:t>
            </a:r>
            <a:r>
              <a:rPr lang="en-US" dirty="0"/>
              <a:t>, coined this “The Failed Consumer Welfare Experiment.”</a:t>
            </a:r>
          </a:p>
          <a:p>
            <a:endParaRPr lang="en-US" dirty="0"/>
          </a:p>
          <a:p>
            <a:r>
              <a:rPr lang="en-US" sz="1800" dirty="0">
                <a:effectLst/>
                <a:latin typeface="Times New Roman" panose="02020603050405020304" pitchFamily="18" charset="0"/>
                <a:ea typeface="Times New Roman" panose="02020603050405020304" pitchFamily="18" charset="0"/>
              </a:rPr>
              <a:t>The USDA has for decades, and continues today, to adopt policy positions that are known to cause financial harm to America’s family cattle farmers and ranchers. </a:t>
            </a:r>
            <a:endParaRPr lang="en-US" dirty="0"/>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13</a:t>
            </a:fld>
            <a:endParaRPr lang="en-US" altLang="en-US"/>
          </a:p>
        </p:txBody>
      </p:sp>
    </p:spTree>
    <p:extLst>
      <p:ext uri="{BB962C8B-B14F-4D97-AF65-F5344CB8AC3E}">
        <p14:creationId xmlns:p14="http://schemas.microsoft.com/office/powerpoint/2010/main" val="203401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2C78F-50D4-4719-8FBA-CDF776B95C09}" type="slidenum">
              <a:rPr lang="en-US" altLang="en-US" smtClean="0"/>
              <a:pPr/>
              <a:t>14</a:t>
            </a:fld>
            <a:endParaRPr lang="en-US" altLang="en-US"/>
          </a:p>
        </p:txBody>
      </p:sp>
    </p:spTree>
    <p:extLst>
      <p:ext uri="{BB962C8B-B14F-4D97-AF65-F5344CB8AC3E}">
        <p14:creationId xmlns:p14="http://schemas.microsoft.com/office/powerpoint/2010/main" val="97076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explains the lack of antitrust enforcement, lack of P&amp;S Act enforcement, relaxation of once stringent food safety and import standards, reduction and elimination of cattle &amp; beef tariffs, and forcing producers to pay checkoff taxes to further the self-interests of industrial agribusinesses. </a:t>
            </a:r>
          </a:p>
          <a:p>
            <a:endParaRPr lang="en-US" dirty="0"/>
          </a:p>
          <a:p>
            <a:r>
              <a:rPr lang="en-US" dirty="0"/>
              <a:t>In Perhaps the most obvious change in recent decades is that large, complex farms have grown in number and are now responsible for the majority of agricultural production in the United States. Furthermore, the traditional portrayal of farms as self-contained, family-operated businesses does not accurately characterize these entities.</a:t>
            </a:r>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18</a:t>
            </a:fld>
            <a:endParaRPr lang="en-US" altLang="en-US"/>
          </a:p>
        </p:txBody>
      </p:sp>
    </p:spTree>
    <p:extLst>
      <p:ext uri="{BB962C8B-B14F-4D97-AF65-F5344CB8AC3E}">
        <p14:creationId xmlns:p14="http://schemas.microsoft.com/office/powerpoint/2010/main" val="211897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undifferentiated beef and cattle imports from Canada and Mexico function as direct substitutes for U.S. cattle and beef and cause the exodus of U.S. beef cattle operations, shrinkage of the U.S. cattle herd, and elimination of opportunities for aspiring cattle farmers and ranchers was evidenced in the 2018 U.S. International Trade Commission (USITC) investigation into the USMCA. During the investigation, the North American Meat Institute (NAMI) testified that, “The Northwest region imports 227,000 head of Canadian fat cattle per year representing approximately 19 percent of processing capacity in the region. Additionally, another 55,000 of Canadian feeder cattle are imported annually into Oregon, Washington, and Idaho, representing 8 percent of the one-time [packing] capacity [in that region].”5 The National Cattlemen’s Beef Association (NCBA) testified that “especially in the Pacific Northwest,” imports of Canadian and Mexican cattle “have supplemented seasonal shortages in our herd and helped our feed yards and packing facilities run at optimal levels.”6 Data show the number of beef cattle operations in the states of Washington, Oregon, and Idaho (the Pacific Northwest or Northwest), declined from 38,500 beef cattle farms in 1994, the year NAFTA was implemented,7 to just 28,992 beef cattle farms by 2017, the latest available census data. 8 This represents a 25% decline in the number of Pacific Northwest beef cattle farms and ranches under NAFTA. Data also show the total number of beef cows in those same states declined from 1.46 million head in 19949 to only 1.22 million head in 202110, representing a 16% decline in the number of beef cows in the states of Washington, Oregon, and Idaho under NAFTA. Thus, while the U.S. was importing 282,000 head of both fat cattle and feeder cattle from Canada and/or Mexico into the Pacific Northwest (this according to the NAMI testimony cited above), and producing undifferentiated beef from those imported cattle, the domestic beef cow herd in the Pacific Northwest shrank by about 240,000 head of cattle and over 9,500 beef cattle farms and ranches exited the U.S. cattle supply chain. These data and admissions by both the NAMI and NCBA fully support R-CALF USA’s position that increased imports of cattle from which undifferentiated beef is produced has substantively harmed the U.S. cattle supply chain by displacing U.S. cattle operations and U.S. cattle. While these empirical data provide specific evidence for the Pacific Northwest, nationwide evidence of the shrinking numbers of cattle farms and ranches and the declining number of cattle in the U.S. herd provides every indication that this same import-related harm is being exacted in every state. </a:t>
            </a:r>
          </a:p>
        </p:txBody>
      </p:sp>
      <p:sp>
        <p:nvSpPr>
          <p:cNvPr id="4" name="Slide Number Placeholder 3"/>
          <p:cNvSpPr>
            <a:spLocks noGrp="1"/>
          </p:cNvSpPr>
          <p:nvPr>
            <p:ph type="sldNum" sz="quarter" idx="5"/>
          </p:nvPr>
        </p:nvSpPr>
        <p:spPr/>
        <p:txBody>
          <a:bodyPr/>
          <a:lstStyle/>
          <a:p>
            <a:pPr>
              <a:defRPr/>
            </a:pPr>
            <a:fld id="{65E01B21-9614-4002-8CAA-871C7A1D258F}" type="slidenum">
              <a:rPr lang="en-US" altLang="en-US" smtClean="0"/>
              <a:pPr>
                <a:defRPr/>
              </a:pPr>
              <a:t>23</a:t>
            </a:fld>
            <a:endParaRPr lang="en-US" altLang="en-US"/>
          </a:p>
        </p:txBody>
      </p:sp>
    </p:spTree>
    <p:extLst>
      <p:ext uri="{BB962C8B-B14F-4D97-AF65-F5344CB8AC3E}">
        <p14:creationId xmlns:p14="http://schemas.microsoft.com/office/powerpoint/2010/main" val="4022579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94A97CD5-E151-4E36-B0ED-8D7ABFD0140F}"/>
              </a:ext>
            </a:extLst>
          </p:cNvPr>
          <p:cNvSpPr>
            <a:spLocks noGrp="1" noChangeArrowheads="1"/>
          </p:cNvSpPr>
          <p:nvPr>
            <p:ph type="sldNum" sz="quarter" idx="5"/>
          </p:nvPr>
        </p:nvSpPr>
        <p:spPr>
          <a:noFill/>
        </p:spPr>
        <p:txBody>
          <a:bodyPr/>
          <a:lstStyle>
            <a:lvl1pPr defTabSz="908050" eaLnBrk="0" hangingPunct="0">
              <a:defRPr>
                <a:solidFill>
                  <a:schemeClr val="tx1"/>
                </a:solidFill>
                <a:latin typeface="Times New Roman" panose="02020603050405020304" pitchFamily="18" charset="0"/>
                <a:cs typeface="Arial" panose="020B0604020202020204" pitchFamily="34" charset="0"/>
              </a:defRPr>
            </a:lvl1pPr>
            <a:lvl2pPr marL="742950" indent="-285750" defTabSz="908050" eaLnBrk="0" hangingPunct="0">
              <a:defRPr>
                <a:solidFill>
                  <a:schemeClr val="tx1"/>
                </a:solidFill>
                <a:latin typeface="Times New Roman" panose="02020603050405020304" pitchFamily="18" charset="0"/>
                <a:cs typeface="Arial" panose="020B0604020202020204" pitchFamily="34" charset="0"/>
              </a:defRPr>
            </a:lvl2pPr>
            <a:lvl3pPr marL="1143000" indent="-228600" defTabSz="908050" eaLnBrk="0" hangingPunct="0">
              <a:defRPr>
                <a:solidFill>
                  <a:schemeClr val="tx1"/>
                </a:solidFill>
                <a:latin typeface="Times New Roman" panose="02020603050405020304" pitchFamily="18" charset="0"/>
                <a:cs typeface="Arial" panose="020B0604020202020204" pitchFamily="34" charset="0"/>
              </a:defRPr>
            </a:lvl3pPr>
            <a:lvl4pPr marL="1600200" indent="-228600" defTabSz="908050" eaLnBrk="0" hangingPunct="0">
              <a:defRPr>
                <a:solidFill>
                  <a:schemeClr val="tx1"/>
                </a:solidFill>
                <a:latin typeface="Times New Roman" panose="02020603050405020304" pitchFamily="18" charset="0"/>
                <a:cs typeface="Arial" panose="020B0604020202020204" pitchFamily="34" charset="0"/>
              </a:defRPr>
            </a:lvl4pPr>
            <a:lvl5pPr marL="2057400" indent="-228600" defTabSz="908050" eaLnBrk="0" hangingPunct="0">
              <a:defRPr>
                <a:solidFill>
                  <a:schemeClr val="tx1"/>
                </a:solidFill>
                <a:latin typeface="Times New Roman" panose="02020603050405020304" pitchFamily="18" charset="0"/>
                <a:cs typeface="Arial" panose="020B0604020202020204" pitchFamily="34" charset="0"/>
              </a:defRPr>
            </a:lvl5pPr>
            <a:lvl6pPr marL="2514600" indent="-228600" defTabSz="9080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9080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9080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90805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3A07A0DF-9DB0-47E4-AC2F-D739BEBB1714}"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
        <p:nvSpPr>
          <p:cNvPr id="91139" name="Rectangle 2">
            <a:extLst>
              <a:ext uri="{FF2B5EF4-FFF2-40B4-BE49-F238E27FC236}">
                <a16:creationId xmlns:a16="http://schemas.microsoft.com/office/drawing/2014/main" id="{5D1F7792-6F6F-48AF-85D0-93E37A142058}"/>
              </a:ext>
            </a:extLst>
          </p:cNvPr>
          <p:cNvSpPr>
            <a:spLocks noGrp="1" noRot="1" noChangeAspect="1" noChangeArrowheads="1" noTextEdit="1"/>
          </p:cNvSpPr>
          <p:nvPr>
            <p:ph type="sldImg"/>
          </p:nvPr>
        </p:nvSpPr>
        <p:spPr>
          <a:xfrm>
            <a:off x="2835275" y="514350"/>
            <a:ext cx="3429000" cy="2571750"/>
          </a:xfrm>
          <a:ln/>
        </p:spPr>
      </p:sp>
      <p:sp>
        <p:nvSpPr>
          <p:cNvPr id="91140" name="Rectangle 3">
            <a:extLst>
              <a:ext uri="{FF2B5EF4-FFF2-40B4-BE49-F238E27FC236}">
                <a16:creationId xmlns:a16="http://schemas.microsoft.com/office/drawing/2014/main" id="{E1B3A1BF-5CDF-43A7-A882-5D1504DDCEEB}"/>
              </a:ext>
            </a:extLst>
          </p:cNvPr>
          <p:cNvSpPr>
            <a:spLocks noGrp="1" noChangeArrowheads="1"/>
          </p:cNvSpPr>
          <p:nvPr>
            <p:ph type="body" idx="1"/>
          </p:nvPr>
        </p:nvSpPr>
        <p:spPr>
          <a:xfrm>
            <a:off x="911225" y="3257550"/>
            <a:ext cx="7278688" cy="3086100"/>
          </a:xfrm>
          <a:noFill/>
        </p:spPr>
        <p:txBody>
          <a:bodyPr/>
          <a:lstStyle/>
          <a:p>
            <a:pPr eaLnBrk="1" hangingPunct="1"/>
            <a:r>
              <a:rPr lang="en-US" altLang="en-US" dirty="0">
                <a:latin typeface="Arial" panose="020B0604020202020204" pitchFamily="34" charset="0"/>
                <a:cs typeface="Arial" panose="020B0604020202020204" pitchFamily="34" charset="0"/>
              </a:rPr>
              <a:t>U.S. Farmers and Ranchers represent the domestic supply chain for the concentrated meatpackers.  They are the supplier of a raw commodity and their only income is that derived from selling cattle to the packers.  But, U.S. farmers and ranchers are not the only supplier of raw products as there are foreign sources the meatpackers can tap to obtain both live cattle and the beef commodity with which to satisfy consumer demand and to maximize profits. Imports accord the meatpackers leverage over domestic prices – hence the profitability of domestic producers – because they are a perfect substitute particularly when the foreign product is undifferentiated.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9192F1-533C-489F-92EC-A638264837CE}" type="slidenum">
              <a:rPr lang="en-US" altLang="en-US"/>
              <a:pPr>
                <a:defRPr/>
              </a:pPr>
              <a:t>‹#›</a:t>
            </a:fld>
            <a:endParaRPr lang="en-US" altLang="en-US"/>
          </a:p>
        </p:txBody>
      </p:sp>
    </p:spTree>
    <p:extLst>
      <p:ext uri="{BB962C8B-B14F-4D97-AF65-F5344CB8AC3E}">
        <p14:creationId xmlns:p14="http://schemas.microsoft.com/office/powerpoint/2010/main" val="113035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049E52-074B-4D93-AB3B-8C602A5CCF33}" type="slidenum">
              <a:rPr lang="en-US" altLang="en-US"/>
              <a:pPr>
                <a:defRPr/>
              </a:pPr>
              <a:t>‹#›</a:t>
            </a:fld>
            <a:endParaRPr lang="en-US" altLang="en-US"/>
          </a:p>
        </p:txBody>
      </p:sp>
    </p:spTree>
    <p:extLst>
      <p:ext uri="{BB962C8B-B14F-4D97-AF65-F5344CB8AC3E}">
        <p14:creationId xmlns:p14="http://schemas.microsoft.com/office/powerpoint/2010/main" val="2549107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46DC063-C226-488F-8053-7F3044168270}" type="slidenum">
              <a:rPr lang="en-US" altLang="en-US"/>
              <a:pPr>
                <a:defRPr/>
              </a:pPr>
              <a:t>‹#›</a:t>
            </a:fld>
            <a:endParaRPr lang="en-US" altLang="en-US"/>
          </a:p>
        </p:txBody>
      </p:sp>
    </p:spTree>
    <p:extLst>
      <p:ext uri="{BB962C8B-B14F-4D97-AF65-F5344CB8AC3E}">
        <p14:creationId xmlns:p14="http://schemas.microsoft.com/office/powerpoint/2010/main" val="4179344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5625">
                <a:solidFill>
                  <a:srgbClr val="39362D"/>
                </a:solidFill>
              </a:rPr>
              <a:t>Title Text</a:t>
            </a:r>
          </a:p>
        </p:txBody>
      </p:sp>
      <p:sp>
        <p:nvSpPr>
          <p:cNvPr id="9" name="Shape 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672">
                <a:solidFill>
                  <a:srgbClr val="39362D"/>
                </a:solidFill>
              </a:rPr>
              <a:t>Body Level One</a:t>
            </a:r>
          </a:p>
          <a:p>
            <a:pPr lvl="1">
              <a:defRPr sz="1800">
                <a:solidFill>
                  <a:srgbClr val="000000"/>
                </a:solidFill>
              </a:defRPr>
            </a:pPr>
            <a:r>
              <a:rPr sz="2672">
                <a:solidFill>
                  <a:srgbClr val="39362D"/>
                </a:solidFill>
              </a:rPr>
              <a:t>Body Level Two</a:t>
            </a:r>
          </a:p>
          <a:p>
            <a:pPr lvl="2">
              <a:defRPr sz="1800">
                <a:solidFill>
                  <a:srgbClr val="000000"/>
                </a:solidFill>
              </a:defRPr>
            </a:pPr>
            <a:r>
              <a:rPr sz="2672">
                <a:solidFill>
                  <a:srgbClr val="39362D"/>
                </a:solidFill>
              </a:rPr>
              <a:t>Body Level Three</a:t>
            </a:r>
          </a:p>
          <a:p>
            <a:pPr lvl="3">
              <a:defRPr sz="1800">
                <a:solidFill>
                  <a:srgbClr val="000000"/>
                </a:solidFill>
              </a:defRPr>
            </a:pPr>
            <a:r>
              <a:rPr sz="2672">
                <a:solidFill>
                  <a:srgbClr val="39362D"/>
                </a:solidFill>
              </a:rPr>
              <a:t>Body Level Four</a:t>
            </a:r>
          </a:p>
          <a:p>
            <a:pPr lvl="4">
              <a:defRPr sz="1800">
                <a:solidFill>
                  <a:srgbClr val="000000"/>
                </a:solidFill>
              </a:defRPr>
            </a:pPr>
            <a:r>
              <a:rPr sz="2672">
                <a:solidFill>
                  <a:srgbClr val="39362D"/>
                </a:solidFill>
              </a:rPr>
              <a:t>Body Level Five</a:t>
            </a:r>
          </a:p>
        </p:txBody>
      </p:sp>
    </p:spTree>
    <p:extLst>
      <p:ext uri="{BB962C8B-B14F-4D97-AF65-F5344CB8AC3E}">
        <p14:creationId xmlns:p14="http://schemas.microsoft.com/office/powerpoint/2010/main" val="547106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F8BAB6A-E27E-43EE-9C70-EF6CC7771E8F}" type="slidenum">
              <a:rPr lang="en-US" altLang="en-US"/>
              <a:pPr>
                <a:defRPr/>
              </a:pPr>
              <a:t>‹#›</a:t>
            </a:fld>
            <a:endParaRPr lang="en-US" altLang="en-US"/>
          </a:p>
        </p:txBody>
      </p:sp>
    </p:spTree>
    <p:extLst>
      <p:ext uri="{BB962C8B-B14F-4D97-AF65-F5344CB8AC3E}">
        <p14:creationId xmlns:p14="http://schemas.microsoft.com/office/powerpoint/2010/main" val="29597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5F8D31-02A4-407A-A600-08C0023C17F8}" type="slidenum">
              <a:rPr lang="en-US" altLang="en-US"/>
              <a:pPr>
                <a:defRPr/>
              </a:pPr>
              <a:t>‹#›</a:t>
            </a:fld>
            <a:endParaRPr lang="en-US" altLang="en-US"/>
          </a:p>
        </p:txBody>
      </p:sp>
    </p:spTree>
    <p:extLst>
      <p:ext uri="{BB962C8B-B14F-4D97-AF65-F5344CB8AC3E}">
        <p14:creationId xmlns:p14="http://schemas.microsoft.com/office/powerpoint/2010/main" val="92387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C2798A-23E8-471F-BF22-2CB109939456}" type="slidenum">
              <a:rPr lang="en-US" altLang="en-US"/>
              <a:pPr>
                <a:defRPr/>
              </a:pPr>
              <a:t>‹#›</a:t>
            </a:fld>
            <a:endParaRPr lang="en-US" altLang="en-US"/>
          </a:p>
        </p:txBody>
      </p:sp>
    </p:spTree>
    <p:extLst>
      <p:ext uri="{BB962C8B-B14F-4D97-AF65-F5344CB8AC3E}">
        <p14:creationId xmlns:p14="http://schemas.microsoft.com/office/powerpoint/2010/main" val="180720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CF38800-5868-4CB9-9085-61161103DD84}" type="slidenum">
              <a:rPr lang="en-US" altLang="en-US"/>
              <a:pPr>
                <a:defRPr/>
              </a:pPr>
              <a:t>‹#›</a:t>
            </a:fld>
            <a:endParaRPr lang="en-US" altLang="en-US"/>
          </a:p>
        </p:txBody>
      </p:sp>
    </p:spTree>
    <p:extLst>
      <p:ext uri="{BB962C8B-B14F-4D97-AF65-F5344CB8AC3E}">
        <p14:creationId xmlns:p14="http://schemas.microsoft.com/office/powerpoint/2010/main" val="407778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1AE1CBD-0881-4AB3-A7E4-1DFF4BC8F672}" type="slidenum">
              <a:rPr lang="en-US" altLang="en-US"/>
              <a:pPr>
                <a:defRPr/>
              </a:pPr>
              <a:t>‹#›</a:t>
            </a:fld>
            <a:endParaRPr lang="en-US" altLang="en-US"/>
          </a:p>
        </p:txBody>
      </p:sp>
    </p:spTree>
    <p:extLst>
      <p:ext uri="{BB962C8B-B14F-4D97-AF65-F5344CB8AC3E}">
        <p14:creationId xmlns:p14="http://schemas.microsoft.com/office/powerpoint/2010/main" val="389694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084576A-2B98-48FC-8B5F-C43BD8E586A5}" type="slidenum">
              <a:rPr lang="en-US" altLang="en-US"/>
              <a:pPr>
                <a:defRPr/>
              </a:pPr>
              <a:t>‹#›</a:t>
            </a:fld>
            <a:endParaRPr lang="en-US" altLang="en-US"/>
          </a:p>
        </p:txBody>
      </p:sp>
    </p:spTree>
    <p:extLst>
      <p:ext uri="{BB962C8B-B14F-4D97-AF65-F5344CB8AC3E}">
        <p14:creationId xmlns:p14="http://schemas.microsoft.com/office/powerpoint/2010/main" val="89744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4F0236C-AB91-4DA3-BD4D-963DAD1EB912}" type="slidenum">
              <a:rPr lang="en-US" altLang="en-US"/>
              <a:pPr>
                <a:defRPr/>
              </a:pPr>
              <a:t>‹#›</a:t>
            </a:fld>
            <a:endParaRPr lang="en-US" altLang="en-US"/>
          </a:p>
        </p:txBody>
      </p:sp>
    </p:spTree>
    <p:extLst>
      <p:ext uri="{BB962C8B-B14F-4D97-AF65-F5344CB8AC3E}">
        <p14:creationId xmlns:p14="http://schemas.microsoft.com/office/powerpoint/2010/main" val="237246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31DE08E-E184-4A8D-B418-EBFB8F653477}" type="slidenum">
              <a:rPr lang="en-US" altLang="en-US"/>
              <a:pPr>
                <a:defRPr/>
              </a:pPr>
              <a:t>‹#›</a:t>
            </a:fld>
            <a:endParaRPr lang="en-US" altLang="en-US"/>
          </a:p>
        </p:txBody>
      </p:sp>
    </p:spTree>
    <p:extLst>
      <p:ext uri="{BB962C8B-B14F-4D97-AF65-F5344CB8AC3E}">
        <p14:creationId xmlns:p14="http://schemas.microsoft.com/office/powerpoint/2010/main" val="211535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B8708D2F-DD82-477B-906E-FA70FFD48F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5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subTitle" idx="1"/>
          </p:nvPr>
        </p:nvSpPr>
        <p:spPr>
          <a:xfrm>
            <a:off x="1371600" y="3555164"/>
            <a:ext cx="6400800" cy="2879725"/>
          </a:xfrm>
        </p:spPr>
        <p:txBody>
          <a:bodyPr/>
          <a:lstStyle/>
          <a:p>
            <a:pPr eaLnBrk="1" hangingPunct="1">
              <a:lnSpc>
                <a:spcPct val="80000"/>
              </a:lnSpc>
            </a:pPr>
            <a:r>
              <a:rPr lang="en-US" altLang="en-US" b="1" dirty="0"/>
              <a:t>Why America Is Losing Its Ranches </a:t>
            </a:r>
          </a:p>
          <a:p>
            <a:pPr eaLnBrk="1" hangingPunct="1">
              <a:lnSpc>
                <a:spcPct val="80000"/>
              </a:lnSpc>
            </a:pPr>
            <a:endParaRPr lang="en-US" altLang="en-US" sz="1400" dirty="0"/>
          </a:p>
          <a:p>
            <a:pPr eaLnBrk="1" hangingPunct="1">
              <a:lnSpc>
                <a:spcPct val="80000"/>
              </a:lnSpc>
            </a:pPr>
            <a:r>
              <a:rPr lang="en-US" altLang="en-US" sz="1400" b="1" dirty="0"/>
              <a:t>Iowa State University</a:t>
            </a:r>
          </a:p>
          <a:p>
            <a:pPr eaLnBrk="1" hangingPunct="1">
              <a:lnSpc>
                <a:spcPct val="80000"/>
              </a:lnSpc>
            </a:pPr>
            <a:r>
              <a:rPr lang="en-US" altLang="en-US" sz="1400" b="1" dirty="0"/>
              <a:t>Addressing Issues in Animal Agriculture</a:t>
            </a:r>
          </a:p>
          <a:p>
            <a:pPr eaLnBrk="1" hangingPunct="1">
              <a:lnSpc>
                <a:spcPct val="80000"/>
              </a:lnSpc>
            </a:pPr>
            <a:endParaRPr lang="en-US" altLang="en-US" sz="1400" b="1" dirty="0"/>
          </a:p>
          <a:p>
            <a:pPr eaLnBrk="1" hangingPunct="1">
              <a:lnSpc>
                <a:spcPct val="80000"/>
              </a:lnSpc>
            </a:pPr>
            <a:r>
              <a:rPr lang="en-US" altLang="en-US" sz="1400" dirty="0"/>
              <a:t>Bill Bullard, CEO</a:t>
            </a:r>
          </a:p>
          <a:p>
            <a:pPr eaLnBrk="1" hangingPunct="1">
              <a:lnSpc>
                <a:spcPct val="80000"/>
              </a:lnSpc>
            </a:pPr>
            <a:r>
              <a:rPr lang="en-US" altLang="en-US" sz="1400" dirty="0"/>
              <a:t>March 8, 2022</a:t>
            </a:r>
          </a:p>
        </p:txBody>
      </p:sp>
      <p:pic>
        <p:nvPicPr>
          <p:cNvPr id="3" name="Picture 2">
            <a:extLst>
              <a:ext uri="{FF2B5EF4-FFF2-40B4-BE49-F238E27FC236}">
                <a16:creationId xmlns:a16="http://schemas.microsoft.com/office/drawing/2014/main" id="{68F31E42-9855-476C-804B-85A298A560B5}"/>
              </a:ext>
            </a:extLst>
          </p:cNvPr>
          <p:cNvPicPr>
            <a:picLocks noChangeAspect="1"/>
          </p:cNvPicPr>
          <p:nvPr/>
        </p:nvPicPr>
        <p:blipFill>
          <a:blip r:embed="rId3"/>
          <a:stretch>
            <a:fillRect/>
          </a:stretch>
        </p:blipFill>
        <p:spPr>
          <a:xfrm>
            <a:off x="827584" y="74838"/>
            <a:ext cx="7779170" cy="33835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F2A4-E894-4056-B993-0AE3BB501B28}"/>
              </a:ext>
            </a:extLst>
          </p:cNvPr>
          <p:cNvSpPr>
            <a:spLocks noGrp="1"/>
          </p:cNvSpPr>
          <p:nvPr>
            <p:ph type="title"/>
          </p:nvPr>
        </p:nvSpPr>
        <p:spPr>
          <a:xfrm>
            <a:off x="465927" y="1052736"/>
            <a:ext cx="8229600" cy="4896544"/>
          </a:xfrm>
        </p:spPr>
        <p:txBody>
          <a:bodyPr/>
          <a:lstStyle/>
          <a:p>
            <a:br>
              <a:rPr lang="en-US" dirty="0"/>
            </a:br>
            <a:r>
              <a:rPr lang="en-US" sz="4000" dirty="0"/>
              <a:t>Decades of Denial, Inattention, and Neglect Have Rendered Your Domestic Markets for Beef and Cattle Fundamentally, Structurally, and Systemically Broken.</a:t>
            </a:r>
            <a:br>
              <a:rPr lang="en-US" sz="4000" dirty="0"/>
            </a:br>
            <a:br>
              <a:rPr lang="en-US" sz="4000" dirty="0"/>
            </a:br>
            <a:r>
              <a:rPr lang="en-US" sz="4800" b="1" dirty="0"/>
              <a:t>Your Industry Is In Crisis! </a:t>
            </a:r>
            <a:br>
              <a:rPr lang="en-US" dirty="0"/>
            </a:br>
            <a:endParaRPr lang="en-US" dirty="0"/>
          </a:p>
        </p:txBody>
      </p:sp>
      <p:sp>
        <p:nvSpPr>
          <p:cNvPr id="3" name="Slide Number Placeholder 2">
            <a:extLst>
              <a:ext uri="{FF2B5EF4-FFF2-40B4-BE49-F238E27FC236}">
                <a16:creationId xmlns:a16="http://schemas.microsoft.com/office/drawing/2014/main" id="{17326CD4-2999-4A3A-B542-4B31716C24DD}"/>
              </a:ext>
            </a:extLst>
          </p:cNvPr>
          <p:cNvSpPr>
            <a:spLocks noGrp="1"/>
          </p:cNvSpPr>
          <p:nvPr>
            <p:ph type="sldNum" sz="quarter" idx="12"/>
          </p:nvPr>
        </p:nvSpPr>
        <p:spPr/>
        <p:txBody>
          <a:bodyPr/>
          <a:lstStyle/>
          <a:p>
            <a:pPr>
              <a:defRPr/>
            </a:pPr>
            <a:fld id="{41AE1CBD-0881-4AB3-A7E4-1DFF4BC8F672}" type="slidenum">
              <a:rPr lang="en-US" altLang="en-US" smtClean="0"/>
              <a:pPr>
                <a:defRPr/>
              </a:pPr>
              <a:t>10</a:t>
            </a:fld>
            <a:endParaRPr lang="en-US" altLang="en-US"/>
          </a:p>
        </p:txBody>
      </p:sp>
    </p:spTree>
    <p:extLst>
      <p:ext uri="{BB962C8B-B14F-4D97-AF65-F5344CB8AC3E}">
        <p14:creationId xmlns:p14="http://schemas.microsoft.com/office/powerpoint/2010/main" val="222605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C7F2-B052-4F46-86D1-0CA2C397E54D}"/>
              </a:ext>
            </a:extLst>
          </p:cNvPr>
          <p:cNvSpPr>
            <a:spLocks noGrp="1"/>
          </p:cNvSpPr>
          <p:nvPr>
            <p:ph type="ctrTitle"/>
          </p:nvPr>
        </p:nvSpPr>
        <p:spPr>
          <a:xfrm>
            <a:off x="685800" y="692696"/>
            <a:ext cx="7772400" cy="1470025"/>
          </a:xfrm>
        </p:spPr>
        <p:txBody>
          <a:bodyPr/>
          <a:lstStyle/>
          <a:p>
            <a:r>
              <a:rPr lang="en-US" sz="6000" b="1" dirty="0"/>
              <a:t>Why?</a:t>
            </a:r>
          </a:p>
        </p:txBody>
      </p:sp>
      <p:sp>
        <p:nvSpPr>
          <p:cNvPr id="3" name="Subtitle 2">
            <a:extLst>
              <a:ext uri="{FF2B5EF4-FFF2-40B4-BE49-F238E27FC236}">
                <a16:creationId xmlns:a16="http://schemas.microsoft.com/office/drawing/2014/main" id="{2920D8C2-23A0-45E1-89F6-D541A17B7A25}"/>
              </a:ext>
            </a:extLst>
          </p:cNvPr>
          <p:cNvSpPr>
            <a:spLocks noGrp="1"/>
          </p:cNvSpPr>
          <p:nvPr>
            <p:ph type="subTitle" idx="1"/>
          </p:nvPr>
        </p:nvSpPr>
        <p:spPr>
          <a:xfrm>
            <a:off x="1371600" y="2276872"/>
            <a:ext cx="6400800" cy="3816424"/>
          </a:xfrm>
        </p:spPr>
        <p:txBody>
          <a:bodyPr/>
          <a:lstStyle/>
          <a:p>
            <a:r>
              <a:rPr lang="en-US" sz="3000" b="1" dirty="0"/>
              <a:t>Concentration</a:t>
            </a:r>
          </a:p>
          <a:p>
            <a:endParaRPr lang="en-US" sz="3000" b="1" dirty="0"/>
          </a:p>
          <a:p>
            <a:r>
              <a:rPr lang="en-US" sz="3000" b="1" dirty="0"/>
              <a:t>Globalization</a:t>
            </a:r>
          </a:p>
          <a:p>
            <a:endParaRPr lang="en-US" sz="3000" b="1" dirty="0"/>
          </a:p>
          <a:p>
            <a:r>
              <a:rPr lang="en-US" sz="3000" b="1" dirty="0"/>
              <a:t>&amp;</a:t>
            </a:r>
          </a:p>
          <a:p>
            <a:endParaRPr lang="en-US" sz="3000" b="1" dirty="0"/>
          </a:p>
          <a:p>
            <a:r>
              <a:rPr lang="en-US" sz="3000" b="1" dirty="0"/>
              <a:t>More . . . </a:t>
            </a:r>
          </a:p>
        </p:txBody>
      </p:sp>
    </p:spTree>
    <p:extLst>
      <p:ext uri="{BB962C8B-B14F-4D97-AF65-F5344CB8AC3E}">
        <p14:creationId xmlns:p14="http://schemas.microsoft.com/office/powerpoint/2010/main" val="3050924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C72D-F90E-45F7-8C64-F43E918D0CDB}"/>
              </a:ext>
            </a:extLst>
          </p:cNvPr>
          <p:cNvSpPr>
            <a:spLocks noGrp="1"/>
          </p:cNvSpPr>
          <p:nvPr>
            <p:ph type="title"/>
          </p:nvPr>
        </p:nvSpPr>
        <p:spPr/>
        <p:txBody>
          <a:bodyPr/>
          <a:lstStyle/>
          <a:p>
            <a:r>
              <a:rPr lang="en-US" dirty="0"/>
              <a:t>First, The More . . .</a:t>
            </a:r>
          </a:p>
        </p:txBody>
      </p:sp>
      <p:sp>
        <p:nvSpPr>
          <p:cNvPr id="3" name="Content Placeholder 2">
            <a:extLst>
              <a:ext uri="{FF2B5EF4-FFF2-40B4-BE49-F238E27FC236}">
                <a16:creationId xmlns:a16="http://schemas.microsoft.com/office/drawing/2014/main" id="{6441F70C-CEFA-48B0-93C3-CEFE7727E5C3}"/>
              </a:ext>
            </a:extLst>
          </p:cNvPr>
          <p:cNvSpPr>
            <a:spLocks noGrp="1"/>
          </p:cNvSpPr>
          <p:nvPr>
            <p:ph idx="1"/>
          </p:nvPr>
        </p:nvSpPr>
        <p:spPr/>
        <p:txBody>
          <a:bodyPr/>
          <a:lstStyle/>
          <a:p>
            <a:pPr marL="0" indent="0">
              <a:buNone/>
            </a:pPr>
            <a:r>
              <a:rPr lang="en-US" dirty="0"/>
              <a:t>Not a Single Agriculture Secretary for Past Several Decades Has Fulfilled </a:t>
            </a:r>
            <a:r>
              <a:rPr lang="en-US" dirty="0" err="1"/>
              <a:t>His/Her</a:t>
            </a:r>
            <a:r>
              <a:rPr lang="en-US" dirty="0"/>
              <a:t> Statutory Duty to:</a:t>
            </a:r>
          </a:p>
          <a:p>
            <a:endParaRPr lang="en-US" sz="2400" dirty="0"/>
          </a:p>
          <a:p>
            <a:r>
              <a:rPr lang="en-US" dirty="0"/>
              <a:t>“[S]</a:t>
            </a:r>
            <a:r>
              <a:rPr lang="en-US" dirty="0" err="1"/>
              <a:t>trengthen</a:t>
            </a:r>
            <a:r>
              <a:rPr lang="en-US" dirty="0"/>
              <a:t> the family farm system” of agriculture, including to develop solutions to problems faced by “small- and moderate-sized family farming operations.”</a:t>
            </a:r>
            <a:r>
              <a:rPr lang="fr-FR" dirty="0"/>
              <a:t> 7 U.S.C. 2204 </a:t>
            </a:r>
            <a:r>
              <a:rPr lang="fr-FR" i="1" dirty="0"/>
              <a:t>et </a:t>
            </a:r>
            <a:r>
              <a:rPr lang="fr-FR" i="1" dirty="0" err="1"/>
              <a:t>seq</a:t>
            </a:r>
            <a:r>
              <a:rPr lang="fr-FR" dirty="0"/>
              <a:t>.</a:t>
            </a:r>
            <a:r>
              <a:rPr lang="en-US" dirty="0"/>
              <a:t>  </a:t>
            </a:r>
          </a:p>
        </p:txBody>
      </p:sp>
      <p:sp>
        <p:nvSpPr>
          <p:cNvPr id="4" name="Slide Number Placeholder 3">
            <a:extLst>
              <a:ext uri="{FF2B5EF4-FFF2-40B4-BE49-F238E27FC236}">
                <a16:creationId xmlns:a16="http://schemas.microsoft.com/office/drawing/2014/main" id="{2D7D8A8D-C2CF-40E6-A6B4-A8BEB5A206CA}"/>
              </a:ext>
            </a:extLst>
          </p:cNvPr>
          <p:cNvSpPr>
            <a:spLocks noGrp="1"/>
          </p:cNvSpPr>
          <p:nvPr>
            <p:ph type="sldNum" sz="quarter" idx="12"/>
          </p:nvPr>
        </p:nvSpPr>
        <p:spPr/>
        <p:txBody>
          <a:bodyPr/>
          <a:lstStyle/>
          <a:p>
            <a:pPr>
              <a:defRPr/>
            </a:pPr>
            <a:fld id="{8F8BAB6A-E27E-43EE-9C70-EF6CC7771E8F}" type="slidenum">
              <a:rPr lang="en-US" altLang="en-US" smtClean="0"/>
              <a:pPr>
                <a:defRPr/>
              </a:pPr>
              <a:t>12</a:t>
            </a:fld>
            <a:endParaRPr lang="en-US" altLang="en-US"/>
          </a:p>
        </p:txBody>
      </p:sp>
    </p:spTree>
    <p:extLst>
      <p:ext uri="{BB962C8B-B14F-4D97-AF65-F5344CB8AC3E}">
        <p14:creationId xmlns:p14="http://schemas.microsoft.com/office/powerpoint/2010/main" val="41229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8B65-F047-4F67-A425-DC76130FA263}"/>
              </a:ext>
            </a:extLst>
          </p:cNvPr>
          <p:cNvSpPr>
            <a:spLocks noGrp="1"/>
          </p:cNvSpPr>
          <p:nvPr>
            <p:ph type="ctrTitle"/>
          </p:nvPr>
        </p:nvSpPr>
        <p:spPr>
          <a:xfrm>
            <a:off x="685800" y="484187"/>
            <a:ext cx="7772400" cy="1470025"/>
          </a:xfrm>
        </p:spPr>
        <p:txBody>
          <a:bodyPr/>
          <a:lstStyle/>
          <a:p>
            <a:r>
              <a:rPr lang="en-US" dirty="0"/>
              <a:t>Instead, Here’s What Every Agriculture Secretary Did:</a:t>
            </a:r>
          </a:p>
        </p:txBody>
      </p:sp>
      <p:sp>
        <p:nvSpPr>
          <p:cNvPr id="3" name="Subtitle 2">
            <a:extLst>
              <a:ext uri="{FF2B5EF4-FFF2-40B4-BE49-F238E27FC236}">
                <a16:creationId xmlns:a16="http://schemas.microsoft.com/office/drawing/2014/main" id="{13B98779-4952-4447-BB64-7E3697625F00}"/>
              </a:ext>
            </a:extLst>
          </p:cNvPr>
          <p:cNvSpPr>
            <a:spLocks noGrp="1"/>
          </p:cNvSpPr>
          <p:nvPr>
            <p:ph type="subTitle" idx="1"/>
          </p:nvPr>
        </p:nvSpPr>
        <p:spPr>
          <a:xfrm>
            <a:off x="1371600" y="2276872"/>
            <a:ext cx="6400800" cy="3816424"/>
          </a:xfrm>
        </p:spPr>
        <p:txBody>
          <a:bodyPr/>
          <a:lstStyle/>
          <a:p>
            <a:pPr marL="457200" indent="-457200" algn="l">
              <a:buFont typeface="Arial" panose="020B0604020202020204" pitchFamily="34" charset="0"/>
              <a:buChar char="•"/>
            </a:pPr>
            <a:r>
              <a:rPr lang="en-US" sz="2900" dirty="0"/>
              <a:t>They Each Engaged in the Great Consumer Welfare Experiment</a:t>
            </a:r>
          </a:p>
          <a:p>
            <a:pPr marL="457200" indent="-457200" algn="l">
              <a:buFont typeface="Arial" panose="020B0604020202020204" pitchFamily="34" charset="0"/>
              <a:buChar char="•"/>
            </a:pPr>
            <a:r>
              <a:rPr lang="en-US" sz="2900" dirty="0"/>
              <a:t>They Justified Policies that Harmed Farmers/Ranchers When Such Harms Were Offset by Theoretical Consumer Welfare Benefits</a:t>
            </a:r>
          </a:p>
          <a:p>
            <a:pPr marL="457200" indent="-457200" algn="l">
              <a:buFont typeface="Arial" panose="020B0604020202020204" pitchFamily="34" charset="0"/>
              <a:buChar char="•"/>
            </a:pPr>
            <a:r>
              <a:rPr lang="en-US" sz="2900" dirty="0"/>
              <a:t>They Were Wrong!  Dead Wrong! </a:t>
            </a:r>
          </a:p>
        </p:txBody>
      </p:sp>
    </p:spTree>
    <p:extLst>
      <p:ext uri="{BB962C8B-B14F-4D97-AF65-F5344CB8AC3E}">
        <p14:creationId xmlns:p14="http://schemas.microsoft.com/office/powerpoint/2010/main" val="426968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BF7BC017-5444-4E26-9A73-45D29B3582CD}"/>
              </a:ext>
            </a:extLst>
          </p:cNvPr>
          <p:cNvSpPr>
            <a:spLocks noGrp="1" noChangeArrowheads="1"/>
          </p:cNvSpPr>
          <p:nvPr>
            <p:ph type="title"/>
          </p:nvPr>
        </p:nvSpPr>
        <p:spPr/>
        <p:txBody>
          <a:bodyPr/>
          <a:lstStyle/>
          <a:p>
            <a:pPr eaLnBrk="1" hangingPunct="1"/>
            <a:r>
              <a:rPr lang="en-US" altLang="en-US" sz="4000" b="1" dirty="0"/>
              <a:t>Why USDA Facilitates Imports</a:t>
            </a:r>
          </a:p>
        </p:txBody>
      </p:sp>
      <p:sp>
        <p:nvSpPr>
          <p:cNvPr id="21508" name="Rectangle 3">
            <a:extLst>
              <a:ext uri="{FF2B5EF4-FFF2-40B4-BE49-F238E27FC236}">
                <a16:creationId xmlns:a16="http://schemas.microsoft.com/office/drawing/2014/main" id="{BC54D6F4-3581-4075-9A93-EEC64A652C72}"/>
              </a:ext>
            </a:extLst>
          </p:cNvPr>
          <p:cNvSpPr>
            <a:spLocks noGrp="1" noChangeArrowheads="1"/>
          </p:cNvSpPr>
          <p:nvPr>
            <p:ph idx="1"/>
          </p:nvPr>
        </p:nvSpPr>
        <p:spPr/>
        <p:txBody>
          <a:bodyPr/>
          <a:lstStyle/>
          <a:p>
            <a:pPr eaLnBrk="1" hangingPunct="1">
              <a:lnSpc>
                <a:spcPct val="80000"/>
              </a:lnSpc>
            </a:pPr>
            <a:endParaRPr lang="en-US" altLang="en-US" sz="1800" dirty="0"/>
          </a:p>
          <a:p>
            <a:pPr eaLnBrk="1" hangingPunct="1">
              <a:lnSpc>
                <a:spcPct val="80000"/>
              </a:lnSpc>
            </a:pPr>
            <a:r>
              <a:rPr lang="en-US" altLang="en-US" sz="2800" dirty="0"/>
              <a:t>“Imports of a commodity generally serve to increase net social welfare. To the extent that consumer choice is broadened and the increased supply of the imported commodity leads to a price decline, gains in consumer surplus will outweigh losses in domestic producer surplus.”</a:t>
            </a:r>
          </a:p>
          <a:p>
            <a:pPr eaLnBrk="1" hangingPunct="1">
              <a:lnSpc>
                <a:spcPct val="80000"/>
              </a:lnSpc>
              <a:buFontTx/>
              <a:buNone/>
            </a:pPr>
            <a:endParaRPr lang="en-US" altLang="en-US" sz="2800" dirty="0"/>
          </a:p>
          <a:p>
            <a:pPr lvl="1" eaLnBrk="1" hangingPunct="1">
              <a:lnSpc>
                <a:spcPct val="80000"/>
              </a:lnSpc>
            </a:pPr>
            <a:r>
              <a:rPr lang="en-US" altLang="en-US" i="1" dirty="0"/>
              <a:t>USDA Regulatory Impact Analysis &amp; Initial Regulatory Flexibility Analysis, January 2012, at 13, fn. 26.</a:t>
            </a:r>
          </a:p>
        </p:txBody>
      </p:sp>
      <p:sp>
        <p:nvSpPr>
          <p:cNvPr id="6" name="Slide Number Placeholder 5">
            <a:extLst>
              <a:ext uri="{FF2B5EF4-FFF2-40B4-BE49-F238E27FC236}">
                <a16:creationId xmlns:a16="http://schemas.microsoft.com/office/drawing/2014/main" id="{398EE24E-69FD-4ED0-843A-88D2B0091AA0}"/>
              </a:ext>
            </a:extLst>
          </p:cNvPr>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2AC3C5C5-A5FA-4D60-9454-ACC628E4280F}"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Tree>
    <p:extLst>
      <p:ext uri="{BB962C8B-B14F-4D97-AF65-F5344CB8AC3E}">
        <p14:creationId xmlns:p14="http://schemas.microsoft.com/office/powerpoint/2010/main" val="267624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A390-A921-4451-AB6E-F4A840B9FD34}"/>
              </a:ext>
            </a:extLst>
          </p:cNvPr>
          <p:cNvSpPr>
            <a:spLocks noGrp="1"/>
          </p:cNvSpPr>
          <p:nvPr>
            <p:ph type="ctrTitle"/>
          </p:nvPr>
        </p:nvSpPr>
        <p:spPr>
          <a:xfrm>
            <a:off x="685800" y="692696"/>
            <a:ext cx="7772400" cy="2736304"/>
          </a:xfrm>
        </p:spPr>
        <p:txBody>
          <a:bodyPr/>
          <a:lstStyle/>
          <a:p>
            <a:r>
              <a:rPr lang="en-US" dirty="0"/>
              <a:t>And Here’s How Industrial Agribusinesses Exploited their Newfound Paradigm </a:t>
            </a:r>
          </a:p>
        </p:txBody>
      </p:sp>
      <p:sp>
        <p:nvSpPr>
          <p:cNvPr id="3" name="Subtitle 2">
            <a:extLst>
              <a:ext uri="{FF2B5EF4-FFF2-40B4-BE49-F238E27FC236}">
                <a16:creationId xmlns:a16="http://schemas.microsoft.com/office/drawing/2014/main" id="{37D99532-835E-4284-8C8E-F573CC248EE5}"/>
              </a:ext>
            </a:extLst>
          </p:cNvPr>
          <p:cNvSpPr>
            <a:spLocks noGrp="1"/>
          </p:cNvSpPr>
          <p:nvPr>
            <p:ph type="subTitle" idx="1"/>
          </p:nvPr>
        </p:nvSpPr>
        <p:spPr>
          <a:xfrm>
            <a:off x="1371600" y="3429000"/>
            <a:ext cx="6400800" cy="2209800"/>
          </a:xfrm>
        </p:spPr>
        <p:txBody>
          <a:bodyPr/>
          <a:lstStyle/>
          <a:p>
            <a:pPr marL="457200" indent="-457200" algn="l">
              <a:buFont typeface="Arial" panose="020B0604020202020204" pitchFamily="34" charset="0"/>
              <a:buChar char="•"/>
            </a:pPr>
            <a:r>
              <a:rPr lang="en-US" dirty="0"/>
              <a:t>They Infiltrated the Conventional Commodity Trade Organizations:  NCBA, NPPC, National Chicken Council, etc. </a:t>
            </a:r>
          </a:p>
        </p:txBody>
      </p:sp>
    </p:spTree>
    <p:extLst>
      <p:ext uri="{BB962C8B-B14F-4D97-AF65-F5344CB8AC3E}">
        <p14:creationId xmlns:p14="http://schemas.microsoft.com/office/powerpoint/2010/main" val="2672836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FEA5-49E4-4239-950A-C93B8B9E4E81}"/>
              </a:ext>
            </a:extLst>
          </p:cNvPr>
          <p:cNvSpPr>
            <a:spLocks noGrp="1"/>
          </p:cNvSpPr>
          <p:nvPr>
            <p:ph type="title"/>
          </p:nvPr>
        </p:nvSpPr>
        <p:spPr>
          <a:xfrm>
            <a:off x="466880" y="620688"/>
            <a:ext cx="8229600" cy="5400600"/>
          </a:xfrm>
        </p:spPr>
        <p:txBody>
          <a:bodyPr/>
          <a:lstStyle/>
          <a:p>
            <a:pPr algn="l"/>
            <a:r>
              <a:rPr lang="en-US" dirty="0"/>
              <a:t>The Industrial Agribusinesses – the Packers – Blurred the Distinction Between “Producers” of Livestock and “Producers” of Meat.</a:t>
            </a:r>
            <a:br>
              <a:rPr lang="en-US" dirty="0"/>
            </a:br>
            <a:br>
              <a:rPr lang="en-US" dirty="0"/>
            </a:br>
            <a:r>
              <a:rPr lang="en-US" dirty="0"/>
              <a:t>Their Mantra:  What’s Good for Packers Is Good for Producers </a:t>
            </a:r>
          </a:p>
        </p:txBody>
      </p:sp>
      <p:sp>
        <p:nvSpPr>
          <p:cNvPr id="3" name="Slide Number Placeholder 2">
            <a:extLst>
              <a:ext uri="{FF2B5EF4-FFF2-40B4-BE49-F238E27FC236}">
                <a16:creationId xmlns:a16="http://schemas.microsoft.com/office/drawing/2014/main" id="{2AF2C18E-65ED-42B1-B8C1-3D2D55A4EC3C}"/>
              </a:ext>
            </a:extLst>
          </p:cNvPr>
          <p:cNvSpPr>
            <a:spLocks noGrp="1"/>
          </p:cNvSpPr>
          <p:nvPr>
            <p:ph type="sldNum" sz="quarter" idx="12"/>
          </p:nvPr>
        </p:nvSpPr>
        <p:spPr/>
        <p:txBody>
          <a:bodyPr/>
          <a:lstStyle/>
          <a:p>
            <a:pPr>
              <a:defRPr/>
            </a:pPr>
            <a:fld id="{41AE1CBD-0881-4AB3-A7E4-1DFF4BC8F672}" type="slidenum">
              <a:rPr lang="en-US" altLang="en-US" smtClean="0"/>
              <a:pPr>
                <a:defRPr/>
              </a:pPr>
              <a:t>16</a:t>
            </a:fld>
            <a:endParaRPr lang="en-US" altLang="en-US"/>
          </a:p>
        </p:txBody>
      </p:sp>
    </p:spTree>
    <p:extLst>
      <p:ext uri="{BB962C8B-B14F-4D97-AF65-F5344CB8AC3E}">
        <p14:creationId xmlns:p14="http://schemas.microsoft.com/office/powerpoint/2010/main" val="1926057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4FA6-AC2A-4768-9A02-F191C300E9F8}"/>
              </a:ext>
            </a:extLst>
          </p:cNvPr>
          <p:cNvSpPr>
            <a:spLocks noGrp="1"/>
          </p:cNvSpPr>
          <p:nvPr>
            <p:ph type="title"/>
          </p:nvPr>
        </p:nvSpPr>
        <p:spPr>
          <a:xfrm>
            <a:off x="457200" y="332656"/>
            <a:ext cx="8229600" cy="5760640"/>
          </a:xfrm>
        </p:spPr>
        <p:txBody>
          <a:bodyPr/>
          <a:lstStyle/>
          <a:p>
            <a:r>
              <a:rPr lang="en-US" dirty="0"/>
              <a:t>Congress &amp;</a:t>
            </a:r>
            <a:br>
              <a:rPr lang="en-US" dirty="0"/>
            </a:br>
            <a:r>
              <a:rPr lang="en-US" dirty="0"/>
              <a:t>The Executive Branch Bought Into this Nonsense </a:t>
            </a:r>
            <a:br>
              <a:rPr lang="en-US" sz="3600" dirty="0"/>
            </a:br>
            <a:br>
              <a:rPr lang="en-US" sz="3600" dirty="0"/>
            </a:br>
            <a:r>
              <a:rPr lang="en-US" sz="3600" dirty="0"/>
              <a:t>Hook</a:t>
            </a:r>
            <a:br>
              <a:rPr lang="en-US" sz="2400" dirty="0"/>
            </a:br>
            <a:br>
              <a:rPr lang="en-US" sz="2400" dirty="0"/>
            </a:br>
            <a:r>
              <a:rPr lang="en-US" sz="3600" dirty="0"/>
              <a:t>Line</a:t>
            </a:r>
            <a:br>
              <a:rPr lang="en-US" sz="3600" dirty="0"/>
            </a:br>
            <a:r>
              <a:rPr lang="en-US" sz="3600" dirty="0"/>
              <a:t>&amp; </a:t>
            </a:r>
            <a:br>
              <a:rPr lang="en-US" sz="3600" dirty="0"/>
            </a:br>
            <a:r>
              <a:rPr lang="en-US" sz="3600" dirty="0"/>
              <a:t>Sinker </a:t>
            </a:r>
          </a:p>
        </p:txBody>
      </p:sp>
      <p:sp>
        <p:nvSpPr>
          <p:cNvPr id="3" name="Slide Number Placeholder 2">
            <a:extLst>
              <a:ext uri="{FF2B5EF4-FFF2-40B4-BE49-F238E27FC236}">
                <a16:creationId xmlns:a16="http://schemas.microsoft.com/office/drawing/2014/main" id="{986B733D-BB8D-467F-AC1A-BD53958FC609}"/>
              </a:ext>
            </a:extLst>
          </p:cNvPr>
          <p:cNvSpPr>
            <a:spLocks noGrp="1"/>
          </p:cNvSpPr>
          <p:nvPr>
            <p:ph type="sldNum" sz="quarter" idx="12"/>
          </p:nvPr>
        </p:nvSpPr>
        <p:spPr/>
        <p:txBody>
          <a:bodyPr/>
          <a:lstStyle/>
          <a:p>
            <a:pPr>
              <a:defRPr/>
            </a:pPr>
            <a:fld id="{41AE1CBD-0881-4AB3-A7E4-1DFF4BC8F672}" type="slidenum">
              <a:rPr lang="en-US" altLang="en-US" smtClean="0"/>
              <a:pPr>
                <a:defRPr/>
              </a:pPr>
              <a:t>17</a:t>
            </a:fld>
            <a:endParaRPr lang="en-US" altLang="en-US"/>
          </a:p>
        </p:txBody>
      </p:sp>
    </p:spTree>
    <p:extLst>
      <p:ext uri="{BB962C8B-B14F-4D97-AF65-F5344CB8AC3E}">
        <p14:creationId xmlns:p14="http://schemas.microsoft.com/office/powerpoint/2010/main" val="4291296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23E9-4938-424D-BE79-CA30E711AAFA}"/>
              </a:ext>
            </a:extLst>
          </p:cNvPr>
          <p:cNvSpPr>
            <a:spLocks noGrp="1"/>
          </p:cNvSpPr>
          <p:nvPr>
            <p:ph type="title"/>
          </p:nvPr>
        </p:nvSpPr>
        <p:spPr>
          <a:xfrm>
            <a:off x="457200" y="476672"/>
            <a:ext cx="8229600" cy="6048672"/>
          </a:xfrm>
        </p:spPr>
        <p:txBody>
          <a:bodyPr/>
          <a:lstStyle/>
          <a:p>
            <a:r>
              <a:rPr lang="en-US" sz="3200" dirty="0"/>
              <a:t>Industrial Agribusinesses – the Packers – With Help From Congress and the Executive Branch Shaped a New Paradigm </a:t>
            </a:r>
            <a:br>
              <a:rPr lang="en-US" sz="3200" dirty="0"/>
            </a:br>
            <a:br>
              <a:rPr lang="en-US" sz="3200" dirty="0"/>
            </a:br>
            <a:r>
              <a:rPr lang="en-US" sz="3200" dirty="0"/>
              <a:t>They Created a Policy, Legal and Regulatory Framework to Further Their Self-Interests – at the Expense of America’s Family Farmers/Ranchers</a:t>
            </a:r>
            <a:br>
              <a:rPr lang="en-US" sz="3200" dirty="0"/>
            </a:br>
            <a:br>
              <a:rPr lang="en-US" sz="3200" dirty="0"/>
            </a:br>
            <a:r>
              <a:rPr lang="en-US" sz="3200" i="1" dirty="0"/>
              <a:t>They Changed the Rules!</a:t>
            </a:r>
            <a:br>
              <a:rPr lang="en-US" sz="3200" i="1" dirty="0"/>
            </a:br>
            <a:r>
              <a:rPr lang="en-US" sz="3200" i="1" dirty="0"/>
              <a:t>(by deleting them)</a:t>
            </a:r>
          </a:p>
        </p:txBody>
      </p:sp>
      <p:sp>
        <p:nvSpPr>
          <p:cNvPr id="3" name="Slide Number Placeholder 2">
            <a:extLst>
              <a:ext uri="{FF2B5EF4-FFF2-40B4-BE49-F238E27FC236}">
                <a16:creationId xmlns:a16="http://schemas.microsoft.com/office/drawing/2014/main" id="{5C022396-CA10-4985-B1AE-ADB93A33AF66}"/>
              </a:ext>
            </a:extLst>
          </p:cNvPr>
          <p:cNvSpPr>
            <a:spLocks noGrp="1"/>
          </p:cNvSpPr>
          <p:nvPr>
            <p:ph type="sldNum" sz="quarter" idx="12"/>
          </p:nvPr>
        </p:nvSpPr>
        <p:spPr/>
        <p:txBody>
          <a:bodyPr/>
          <a:lstStyle/>
          <a:p>
            <a:pPr>
              <a:defRPr/>
            </a:pPr>
            <a:fld id="{41AE1CBD-0881-4AB3-A7E4-1DFF4BC8F672}" type="slidenum">
              <a:rPr lang="en-US" altLang="en-US" smtClean="0"/>
              <a:pPr>
                <a:defRPr/>
              </a:pPr>
              <a:t>18</a:t>
            </a:fld>
            <a:endParaRPr lang="en-US" altLang="en-US"/>
          </a:p>
        </p:txBody>
      </p:sp>
    </p:spTree>
    <p:extLst>
      <p:ext uri="{BB962C8B-B14F-4D97-AF65-F5344CB8AC3E}">
        <p14:creationId xmlns:p14="http://schemas.microsoft.com/office/powerpoint/2010/main" val="3580262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05FE8-CBB1-4FAB-996D-4FFE83080430}"/>
              </a:ext>
            </a:extLst>
          </p:cNvPr>
          <p:cNvSpPr>
            <a:spLocks noGrp="1"/>
          </p:cNvSpPr>
          <p:nvPr>
            <p:ph type="title"/>
          </p:nvPr>
        </p:nvSpPr>
        <p:spPr/>
        <p:txBody>
          <a:bodyPr/>
          <a:lstStyle/>
          <a:p>
            <a:r>
              <a:rPr lang="en-US" dirty="0"/>
              <a:t>The New Market Structure Paradigm</a:t>
            </a:r>
          </a:p>
        </p:txBody>
      </p:sp>
      <p:sp>
        <p:nvSpPr>
          <p:cNvPr id="3" name="Content Placeholder 2">
            <a:extLst>
              <a:ext uri="{FF2B5EF4-FFF2-40B4-BE49-F238E27FC236}">
                <a16:creationId xmlns:a16="http://schemas.microsoft.com/office/drawing/2014/main" id="{EA4D30FB-6BB5-43ED-BC46-D4763365CA5E}"/>
              </a:ext>
            </a:extLst>
          </p:cNvPr>
          <p:cNvSpPr>
            <a:spLocks noGrp="1"/>
          </p:cNvSpPr>
          <p:nvPr>
            <p:ph idx="1"/>
          </p:nvPr>
        </p:nvSpPr>
        <p:spPr/>
        <p:txBody>
          <a:bodyPr/>
          <a:lstStyle/>
          <a:p>
            <a:endParaRPr lang="en-US" dirty="0"/>
          </a:p>
          <a:p>
            <a:r>
              <a:rPr lang="en-US" b="1" dirty="0"/>
              <a:t>Concentration</a:t>
            </a:r>
            <a:r>
              <a:rPr lang="en-US" dirty="0"/>
              <a:t> </a:t>
            </a:r>
          </a:p>
          <a:p>
            <a:pPr lvl="1"/>
            <a:r>
              <a:rPr lang="en-US" dirty="0"/>
              <a:t>Deemphasis on competition; on maintaining a widely disaggregated food production sector; and on preserving Rural America’s economic cornerstones.  </a:t>
            </a:r>
          </a:p>
          <a:p>
            <a:pPr lvl="1"/>
            <a:r>
              <a:rPr lang="en-US" dirty="0"/>
              <a:t>Instead, the new paradigm favored achieving efficiencies through largeness of scale and centralization.</a:t>
            </a:r>
          </a:p>
          <a:p>
            <a:endParaRPr lang="en-US" dirty="0"/>
          </a:p>
        </p:txBody>
      </p:sp>
      <p:sp>
        <p:nvSpPr>
          <p:cNvPr id="4" name="Slide Number Placeholder 3">
            <a:extLst>
              <a:ext uri="{FF2B5EF4-FFF2-40B4-BE49-F238E27FC236}">
                <a16:creationId xmlns:a16="http://schemas.microsoft.com/office/drawing/2014/main" id="{94B84B08-A67B-463D-8955-60C29CD26848}"/>
              </a:ext>
            </a:extLst>
          </p:cNvPr>
          <p:cNvSpPr>
            <a:spLocks noGrp="1"/>
          </p:cNvSpPr>
          <p:nvPr>
            <p:ph type="sldNum" sz="quarter" idx="12"/>
          </p:nvPr>
        </p:nvSpPr>
        <p:spPr/>
        <p:txBody>
          <a:bodyPr/>
          <a:lstStyle/>
          <a:p>
            <a:pPr>
              <a:defRPr/>
            </a:pPr>
            <a:fld id="{8F8BAB6A-E27E-43EE-9C70-EF6CC7771E8F}" type="slidenum">
              <a:rPr lang="en-US" altLang="en-US" smtClean="0"/>
              <a:pPr>
                <a:defRPr/>
              </a:pPr>
              <a:t>19</a:t>
            </a:fld>
            <a:endParaRPr lang="en-US" altLang="en-US"/>
          </a:p>
        </p:txBody>
      </p:sp>
    </p:spTree>
    <p:extLst>
      <p:ext uri="{BB962C8B-B14F-4D97-AF65-F5344CB8AC3E}">
        <p14:creationId xmlns:p14="http://schemas.microsoft.com/office/powerpoint/2010/main" val="1348628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F496DA-3DFF-4E13-B4AF-4183ED5E7B06}"/>
              </a:ext>
            </a:extLst>
          </p:cNvPr>
          <p:cNvSpPr>
            <a:spLocks noGrp="1"/>
          </p:cNvSpPr>
          <p:nvPr>
            <p:ph type="sldNum" sz="quarter" idx="12"/>
          </p:nvPr>
        </p:nvSpPr>
        <p:spPr/>
        <p:txBody>
          <a:bodyPr/>
          <a:lstStyle/>
          <a:p>
            <a:pPr>
              <a:defRPr/>
            </a:pPr>
            <a:fld id="{2084576A-2B98-48FC-8B5F-C43BD8E586A5}" type="slidenum">
              <a:rPr lang="en-US" altLang="en-US" smtClean="0"/>
              <a:pPr>
                <a:defRPr/>
              </a:pPr>
              <a:t>2</a:t>
            </a:fld>
            <a:endParaRPr lang="en-US" altLang="en-US"/>
          </a:p>
        </p:txBody>
      </p:sp>
      <p:pic>
        <p:nvPicPr>
          <p:cNvPr id="3" name="Picture 2">
            <a:extLst>
              <a:ext uri="{FF2B5EF4-FFF2-40B4-BE49-F238E27FC236}">
                <a16:creationId xmlns:a16="http://schemas.microsoft.com/office/drawing/2014/main" id="{959C1708-0EE1-49A7-9221-84D88BF62640}"/>
              </a:ext>
            </a:extLst>
          </p:cNvPr>
          <p:cNvPicPr>
            <a:picLocks noChangeAspect="1"/>
          </p:cNvPicPr>
          <p:nvPr/>
        </p:nvPicPr>
        <p:blipFill>
          <a:blip r:embed="rId2"/>
          <a:stretch>
            <a:fillRect/>
          </a:stretch>
        </p:blipFill>
        <p:spPr>
          <a:xfrm>
            <a:off x="289189" y="517907"/>
            <a:ext cx="8565622" cy="5822185"/>
          </a:xfrm>
          <a:prstGeom prst="rect">
            <a:avLst/>
          </a:prstGeom>
        </p:spPr>
      </p:pic>
    </p:spTree>
    <p:extLst>
      <p:ext uri="{BB962C8B-B14F-4D97-AF65-F5344CB8AC3E}">
        <p14:creationId xmlns:p14="http://schemas.microsoft.com/office/powerpoint/2010/main" val="2633898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4097-36F0-449B-B5A5-F5DCCF135EA8}"/>
              </a:ext>
            </a:extLst>
          </p:cNvPr>
          <p:cNvSpPr>
            <a:spLocks noGrp="1"/>
          </p:cNvSpPr>
          <p:nvPr>
            <p:ph type="title"/>
          </p:nvPr>
        </p:nvSpPr>
        <p:spPr/>
        <p:txBody>
          <a:bodyPr/>
          <a:lstStyle/>
          <a:p>
            <a:r>
              <a:rPr lang="en-US" dirty="0"/>
              <a:t>The New Market Structure Paradigm </a:t>
            </a:r>
            <a:r>
              <a:rPr lang="en-US" dirty="0" err="1"/>
              <a:t>Con’t</a:t>
            </a:r>
            <a:r>
              <a:rPr lang="en-US" dirty="0"/>
              <a:t>.</a:t>
            </a:r>
          </a:p>
        </p:txBody>
      </p:sp>
      <p:sp>
        <p:nvSpPr>
          <p:cNvPr id="3" name="Content Placeholder 2">
            <a:extLst>
              <a:ext uri="{FF2B5EF4-FFF2-40B4-BE49-F238E27FC236}">
                <a16:creationId xmlns:a16="http://schemas.microsoft.com/office/drawing/2014/main" id="{29C103CC-D252-4D25-AC6C-0E10B9EB10F8}"/>
              </a:ext>
            </a:extLst>
          </p:cNvPr>
          <p:cNvSpPr>
            <a:spLocks noGrp="1"/>
          </p:cNvSpPr>
          <p:nvPr>
            <p:ph idx="1"/>
          </p:nvPr>
        </p:nvSpPr>
        <p:spPr/>
        <p:txBody>
          <a:bodyPr/>
          <a:lstStyle/>
          <a:p>
            <a:r>
              <a:rPr lang="en-US" dirty="0"/>
              <a:t>Globalization of Input Supply Chains</a:t>
            </a:r>
          </a:p>
          <a:p>
            <a:endParaRPr lang="en-US" dirty="0"/>
          </a:p>
          <a:p>
            <a:pPr lvl="1"/>
            <a:r>
              <a:rPr lang="en-US" dirty="0"/>
              <a:t>occurred immediately after market concentration (NAFTA 1994; WTO 1995) </a:t>
            </a:r>
          </a:p>
          <a:p>
            <a:pPr lvl="1"/>
            <a:r>
              <a:rPr lang="en-US" dirty="0"/>
              <a:t>deemphasis of smaller, independent businesses</a:t>
            </a:r>
          </a:p>
          <a:p>
            <a:pPr lvl="1"/>
            <a:r>
              <a:rPr lang="en-US" dirty="0"/>
              <a:t>Catering to the newly concentrated beef packing sector – a sector that coveted lower-cost inputs from lower production-cost countries.</a:t>
            </a:r>
          </a:p>
          <a:p>
            <a:endParaRPr lang="en-US" dirty="0"/>
          </a:p>
        </p:txBody>
      </p:sp>
      <p:sp>
        <p:nvSpPr>
          <p:cNvPr id="4" name="Slide Number Placeholder 3">
            <a:extLst>
              <a:ext uri="{FF2B5EF4-FFF2-40B4-BE49-F238E27FC236}">
                <a16:creationId xmlns:a16="http://schemas.microsoft.com/office/drawing/2014/main" id="{C27CA36C-A675-474A-AB78-C112213E1157}"/>
              </a:ext>
            </a:extLst>
          </p:cNvPr>
          <p:cNvSpPr>
            <a:spLocks noGrp="1"/>
          </p:cNvSpPr>
          <p:nvPr>
            <p:ph type="sldNum" sz="quarter" idx="12"/>
          </p:nvPr>
        </p:nvSpPr>
        <p:spPr/>
        <p:txBody>
          <a:bodyPr/>
          <a:lstStyle/>
          <a:p>
            <a:pPr>
              <a:defRPr/>
            </a:pPr>
            <a:fld id="{8F8BAB6A-E27E-43EE-9C70-EF6CC7771E8F}" type="slidenum">
              <a:rPr lang="en-US" altLang="en-US" smtClean="0"/>
              <a:pPr>
                <a:defRPr/>
              </a:pPr>
              <a:t>20</a:t>
            </a:fld>
            <a:endParaRPr lang="en-US" altLang="en-US"/>
          </a:p>
        </p:txBody>
      </p:sp>
    </p:spTree>
    <p:extLst>
      <p:ext uri="{BB962C8B-B14F-4D97-AF65-F5344CB8AC3E}">
        <p14:creationId xmlns:p14="http://schemas.microsoft.com/office/powerpoint/2010/main" val="1486032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6DCF9-5C83-41E1-9EB2-1DC28EEE2490}"/>
              </a:ext>
            </a:extLst>
          </p:cNvPr>
          <p:cNvSpPr>
            <a:spLocks noGrp="1"/>
          </p:cNvSpPr>
          <p:nvPr>
            <p:ph type="title"/>
          </p:nvPr>
        </p:nvSpPr>
        <p:spPr/>
        <p:txBody>
          <a:bodyPr/>
          <a:lstStyle/>
          <a:p>
            <a:r>
              <a:rPr lang="en-US" dirty="0"/>
              <a:t>Steppingstones to Globalization</a:t>
            </a:r>
          </a:p>
        </p:txBody>
      </p:sp>
      <p:sp>
        <p:nvSpPr>
          <p:cNvPr id="3" name="Content Placeholder 2">
            <a:extLst>
              <a:ext uri="{FF2B5EF4-FFF2-40B4-BE49-F238E27FC236}">
                <a16:creationId xmlns:a16="http://schemas.microsoft.com/office/drawing/2014/main" id="{C93E76F5-A9C7-45AF-8E27-4609B20EAE83}"/>
              </a:ext>
            </a:extLst>
          </p:cNvPr>
          <p:cNvSpPr>
            <a:spLocks noGrp="1"/>
          </p:cNvSpPr>
          <p:nvPr>
            <p:ph idx="1"/>
          </p:nvPr>
        </p:nvSpPr>
        <p:spPr>
          <a:xfrm>
            <a:off x="457200" y="1268760"/>
            <a:ext cx="8229600" cy="4857403"/>
          </a:xfrm>
        </p:spPr>
        <p:txBody>
          <a:bodyPr/>
          <a:lstStyle/>
          <a:p>
            <a:r>
              <a:rPr lang="en-US" sz="2800" dirty="0"/>
              <a:t>Tokyo Round: In 60s and 70s established trade policy expressly designed to assist foreign countries by giving them greater access to our U.S. beef market.</a:t>
            </a:r>
          </a:p>
          <a:p>
            <a:r>
              <a:rPr lang="en-US" sz="2800" dirty="0"/>
              <a:t>1994 Uruguay Round with goal to “</a:t>
            </a:r>
            <a:r>
              <a:rPr lang="en-US" altLang="en-US" sz="2800" dirty="0"/>
              <a:t>Improve market access for agricultural products so that countries will increasingly export commodities in which they have a comparative advantage,” led to v</a:t>
            </a:r>
            <a:r>
              <a:rPr lang="en-US" sz="2800" dirty="0"/>
              <a:t>ery low tariffs on imported cattle and beef and establishment of generous import quotas for foreign beef imports.</a:t>
            </a:r>
          </a:p>
        </p:txBody>
      </p:sp>
      <p:sp>
        <p:nvSpPr>
          <p:cNvPr id="4" name="Slide Number Placeholder 3">
            <a:extLst>
              <a:ext uri="{FF2B5EF4-FFF2-40B4-BE49-F238E27FC236}">
                <a16:creationId xmlns:a16="http://schemas.microsoft.com/office/drawing/2014/main" id="{9ACE4A82-C4BB-4021-A8FA-2C7BF9509897}"/>
              </a:ext>
            </a:extLst>
          </p:cNvPr>
          <p:cNvSpPr>
            <a:spLocks noGrp="1"/>
          </p:cNvSpPr>
          <p:nvPr>
            <p:ph type="sldNum" sz="quarter" idx="12"/>
          </p:nvPr>
        </p:nvSpPr>
        <p:spPr/>
        <p:txBody>
          <a:bodyPr/>
          <a:lstStyle/>
          <a:p>
            <a:pPr>
              <a:defRPr/>
            </a:pPr>
            <a:fld id="{8F8BAB6A-E27E-43EE-9C70-EF6CC7771E8F}" type="slidenum">
              <a:rPr lang="en-US" altLang="en-US" smtClean="0"/>
              <a:pPr>
                <a:defRPr/>
              </a:pPr>
              <a:t>21</a:t>
            </a:fld>
            <a:endParaRPr lang="en-US" altLang="en-US"/>
          </a:p>
        </p:txBody>
      </p:sp>
    </p:spTree>
    <p:extLst>
      <p:ext uri="{BB962C8B-B14F-4D97-AF65-F5344CB8AC3E}">
        <p14:creationId xmlns:p14="http://schemas.microsoft.com/office/powerpoint/2010/main" val="3733054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6457B0-2221-480C-BC7A-BBAF95A0D557}"/>
              </a:ext>
            </a:extLst>
          </p:cNvPr>
          <p:cNvSpPr>
            <a:spLocks noGrp="1"/>
          </p:cNvSpPr>
          <p:nvPr>
            <p:ph idx="1"/>
          </p:nvPr>
        </p:nvSpPr>
        <p:spPr>
          <a:xfrm>
            <a:off x="457200" y="548680"/>
            <a:ext cx="8229600" cy="5577483"/>
          </a:xfrm>
        </p:spPr>
        <p:txBody>
          <a:bodyPr/>
          <a:lstStyle/>
          <a:p>
            <a:r>
              <a:rPr lang="en-US" dirty="0"/>
              <a:t>Under this policy, the volume of beef imports grew faster than predicted and the volume of beef exports were unable to keep up, leaving the U.S. beef market awash in imported beef. </a:t>
            </a:r>
          </a:p>
          <a:p>
            <a:r>
              <a:rPr lang="en-US" dirty="0"/>
              <a:t>Trade relationships established to help foreign countries gain access to the U.S. market have never been changed back, even after it was clear that export markets were not reciprocating. </a:t>
            </a:r>
          </a:p>
        </p:txBody>
      </p:sp>
      <p:sp>
        <p:nvSpPr>
          <p:cNvPr id="4" name="Slide Number Placeholder 3">
            <a:extLst>
              <a:ext uri="{FF2B5EF4-FFF2-40B4-BE49-F238E27FC236}">
                <a16:creationId xmlns:a16="http://schemas.microsoft.com/office/drawing/2014/main" id="{4F01FF48-84C3-4340-817C-42BBDC5A5660}"/>
              </a:ext>
            </a:extLst>
          </p:cNvPr>
          <p:cNvSpPr>
            <a:spLocks noGrp="1"/>
          </p:cNvSpPr>
          <p:nvPr>
            <p:ph type="sldNum" sz="quarter" idx="12"/>
          </p:nvPr>
        </p:nvSpPr>
        <p:spPr/>
        <p:txBody>
          <a:bodyPr/>
          <a:lstStyle/>
          <a:p>
            <a:pPr>
              <a:defRPr/>
            </a:pPr>
            <a:fld id="{8F8BAB6A-E27E-43EE-9C70-EF6CC7771E8F}" type="slidenum">
              <a:rPr lang="en-US" altLang="en-US" smtClean="0"/>
              <a:pPr>
                <a:defRPr/>
              </a:pPr>
              <a:t>22</a:t>
            </a:fld>
            <a:endParaRPr lang="en-US" altLang="en-US"/>
          </a:p>
        </p:txBody>
      </p:sp>
    </p:spTree>
    <p:extLst>
      <p:ext uri="{BB962C8B-B14F-4D97-AF65-F5344CB8AC3E}">
        <p14:creationId xmlns:p14="http://schemas.microsoft.com/office/powerpoint/2010/main" val="2834364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C87E-5E58-49DF-A0BA-779CAB1A0787}"/>
              </a:ext>
            </a:extLst>
          </p:cNvPr>
          <p:cNvSpPr>
            <a:spLocks noGrp="1"/>
          </p:cNvSpPr>
          <p:nvPr>
            <p:ph type="title"/>
          </p:nvPr>
        </p:nvSpPr>
        <p:spPr>
          <a:xfrm>
            <a:off x="457200" y="274637"/>
            <a:ext cx="8229600" cy="5970587"/>
          </a:xfrm>
        </p:spPr>
        <p:txBody>
          <a:bodyPr/>
          <a:lstStyle/>
          <a:p>
            <a:r>
              <a:rPr lang="en-US" dirty="0"/>
              <a:t>Concentration Resulted In  the Dismantling of Industry’s Competitive Infrastructure</a:t>
            </a:r>
            <a:br>
              <a:rPr lang="en-US" dirty="0"/>
            </a:br>
            <a:br>
              <a:rPr lang="en-US" dirty="0"/>
            </a:br>
            <a:r>
              <a:rPr lang="en-US" dirty="0"/>
              <a:t>Globalization Has Stunted the Industry’s Opportunity to Expand</a:t>
            </a:r>
            <a:br>
              <a:rPr lang="en-US" dirty="0"/>
            </a:br>
            <a:endParaRPr lang="en-US" dirty="0"/>
          </a:p>
        </p:txBody>
      </p:sp>
      <p:sp>
        <p:nvSpPr>
          <p:cNvPr id="3" name="Slide Number Placeholder 2">
            <a:extLst>
              <a:ext uri="{FF2B5EF4-FFF2-40B4-BE49-F238E27FC236}">
                <a16:creationId xmlns:a16="http://schemas.microsoft.com/office/drawing/2014/main" id="{2F13E285-D038-449B-8FCF-3DB83895253D}"/>
              </a:ext>
            </a:extLst>
          </p:cNvPr>
          <p:cNvSpPr>
            <a:spLocks noGrp="1"/>
          </p:cNvSpPr>
          <p:nvPr>
            <p:ph type="sldNum" sz="quarter" idx="12"/>
          </p:nvPr>
        </p:nvSpPr>
        <p:spPr/>
        <p:txBody>
          <a:bodyPr/>
          <a:lstStyle/>
          <a:p>
            <a:pPr>
              <a:defRPr/>
            </a:pPr>
            <a:fld id="{41AE1CBD-0881-4AB3-A7E4-1DFF4BC8F672}" type="slidenum">
              <a:rPr lang="en-US" altLang="en-US" smtClean="0"/>
              <a:pPr>
                <a:defRPr/>
              </a:pPr>
              <a:t>23</a:t>
            </a:fld>
            <a:endParaRPr lang="en-US" altLang="en-US"/>
          </a:p>
        </p:txBody>
      </p:sp>
    </p:spTree>
    <p:extLst>
      <p:ext uri="{BB962C8B-B14F-4D97-AF65-F5344CB8AC3E}">
        <p14:creationId xmlns:p14="http://schemas.microsoft.com/office/powerpoint/2010/main" val="3355410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66BF-5FA4-4AB0-A800-2CF97515F383}"/>
              </a:ext>
            </a:extLst>
          </p:cNvPr>
          <p:cNvSpPr>
            <a:spLocks noGrp="1"/>
          </p:cNvSpPr>
          <p:nvPr>
            <p:ph type="title"/>
          </p:nvPr>
        </p:nvSpPr>
        <p:spPr/>
        <p:txBody>
          <a:bodyPr/>
          <a:lstStyle/>
          <a:p>
            <a:r>
              <a:rPr lang="en-US" dirty="0"/>
              <a:t>How Is Market Power Effected?</a:t>
            </a:r>
          </a:p>
        </p:txBody>
      </p:sp>
      <p:sp>
        <p:nvSpPr>
          <p:cNvPr id="4" name="Slide Number Placeholder 3">
            <a:extLst>
              <a:ext uri="{FF2B5EF4-FFF2-40B4-BE49-F238E27FC236}">
                <a16:creationId xmlns:a16="http://schemas.microsoft.com/office/drawing/2014/main" id="{960E0F21-DDEE-4ABA-A3A0-96AEE4D335D4}"/>
              </a:ext>
            </a:extLst>
          </p:cNvPr>
          <p:cNvSpPr>
            <a:spLocks noGrp="1"/>
          </p:cNvSpPr>
          <p:nvPr>
            <p:ph type="sldNum" sz="quarter" idx="12"/>
          </p:nvPr>
        </p:nvSpPr>
        <p:spPr/>
        <p:txBody>
          <a:bodyPr/>
          <a:lstStyle/>
          <a:p>
            <a:pPr>
              <a:defRPr/>
            </a:pPr>
            <a:fld id="{8F8BAB6A-E27E-43EE-9C70-EF6CC7771E8F}" type="slidenum">
              <a:rPr lang="en-US" altLang="en-US" smtClean="0"/>
              <a:pPr>
                <a:defRPr/>
              </a:pPr>
              <a:t>24</a:t>
            </a:fld>
            <a:endParaRPr lang="en-US" altLang="en-US"/>
          </a:p>
        </p:txBody>
      </p:sp>
      <p:pic>
        <p:nvPicPr>
          <p:cNvPr id="7" name="Content Placeholder 6">
            <a:extLst>
              <a:ext uri="{FF2B5EF4-FFF2-40B4-BE49-F238E27FC236}">
                <a16:creationId xmlns:a16="http://schemas.microsoft.com/office/drawing/2014/main" id="{D938C8BA-AA80-4CDB-A068-4DF1CB70B322}"/>
              </a:ext>
            </a:extLst>
          </p:cNvPr>
          <p:cNvPicPr>
            <a:picLocks noGrp="1" noChangeAspect="1"/>
          </p:cNvPicPr>
          <p:nvPr>
            <p:ph idx="1"/>
          </p:nvPr>
        </p:nvPicPr>
        <p:blipFill>
          <a:blip r:embed="rId2"/>
          <a:stretch>
            <a:fillRect/>
          </a:stretch>
        </p:blipFill>
        <p:spPr>
          <a:xfrm>
            <a:off x="1243807" y="1600200"/>
            <a:ext cx="6656385" cy="4525963"/>
          </a:xfrm>
          <a:prstGeom prst="rect">
            <a:avLst/>
          </a:prstGeom>
        </p:spPr>
      </p:pic>
    </p:spTree>
    <p:extLst>
      <p:ext uri="{BB962C8B-B14F-4D97-AF65-F5344CB8AC3E}">
        <p14:creationId xmlns:p14="http://schemas.microsoft.com/office/powerpoint/2010/main" val="4182434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CB43EB-137E-4163-A4C4-C60606E78465}"/>
              </a:ext>
            </a:extLst>
          </p:cNvPr>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2BF688DB-E5D4-4222-8038-C7567CA5A2F8}"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
        <p:nvSpPr>
          <p:cNvPr id="43011" name="Rectangle 2">
            <a:extLst>
              <a:ext uri="{FF2B5EF4-FFF2-40B4-BE49-F238E27FC236}">
                <a16:creationId xmlns:a16="http://schemas.microsoft.com/office/drawing/2014/main" id="{6A9ACBC6-EAAB-4A26-9EA3-EB8B7077C809}"/>
              </a:ext>
            </a:extLst>
          </p:cNvPr>
          <p:cNvSpPr>
            <a:spLocks noGrp="1" noChangeArrowheads="1"/>
          </p:cNvSpPr>
          <p:nvPr>
            <p:ph type="title"/>
          </p:nvPr>
        </p:nvSpPr>
        <p:spPr/>
        <p:txBody>
          <a:bodyPr/>
          <a:lstStyle/>
          <a:p>
            <a:pPr eaLnBrk="1" hangingPunct="1"/>
            <a:r>
              <a:rPr lang="en-US" altLang="en-US"/>
              <a:t>Leverage</a:t>
            </a:r>
          </a:p>
        </p:txBody>
      </p:sp>
      <p:graphicFrame>
        <p:nvGraphicFramePr>
          <p:cNvPr id="43012" name="Object 3">
            <a:extLst>
              <a:ext uri="{FF2B5EF4-FFF2-40B4-BE49-F238E27FC236}">
                <a16:creationId xmlns:a16="http://schemas.microsoft.com/office/drawing/2014/main" id="{4997CC9D-08DB-4541-899C-9027D5221FF1}"/>
              </a:ext>
            </a:extLst>
          </p:cNvPr>
          <p:cNvGraphicFramePr>
            <a:graphicFrameLocks noGrp="1" noChangeAspect="1"/>
          </p:cNvGraphicFramePr>
          <p:nvPr>
            <p:ph idx="1"/>
          </p:nvPr>
        </p:nvGraphicFramePr>
        <p:xfrm>
          <a:off x="1644650" y="1600200"/>
          <a:ext cx="5854700" cy="4525963"/>
        </p:xfrm>
        <a:graphic>
          <a:graphicData uri="http://schemas.openxmlformats.org/presentationml/2006/ole">
            <mc:AlternateContent xmlns:mc="http://schemas.openxmlformats.org/markup-compatibility/2006">
              <mc:Choice xmlns:v="urn:schemas-microsoft-com:vml" Requires="v">
                <p:oleObj spid="_x0000_s1035" name="Acrobat Document" r:id="rId4" imgW="7542857" imgH="5830114" progId="AcroExch.Document.7">
                  <p:embed/>
                </p:oleObj>
              </mc:Choice>
              <mc:Fallback>
                <p:oleObj name="Acrobat Document" r:id="rId4" imgW="7542857" imgH="5830114" progId="AcroExch.Document.7">
                  <p:embed/>
                  <p:pic>
                    <p:nvPicPr>
                      <p:cNvPr id="43012" name="Object 3">
                        <a:extLst>
                          <a:ext uri="{FF2B5EF4-FFF2-40B4-BE49-F238E27FC236}">
                            <a16:creationId xmlns:a16="http://schemas.microsoft.com/office/drawing/2014/main" id="{4997CC9D-08DB-4541-899C-9027D5221F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4650" y="1600200"/>
                        <a:ext cx="58547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6216B4-C724-4912-AAD7-D623F98BB71B}"/>
              </a:ext>
            </a:extLst>
          </p:cNvPr>
          <p:cNvSpPr>
            <a:spLocks noGrp="1"/>
          </p:cNvSpPr>
          <p:nvPr>
            <p:ph type="sldNum" sz="quarter" idx="12"/>
          </p:nvPr>
        </p:nvSpPr>
        <p:spPr/>
        <p:txBody>
          <a:bodyPr/>
          <a:lstStyle/>
          <a:p>
            <a:pPr>
              <a:defRPr/>
            </a:pPr>
            <a:fld id="{2084576A-2B98-48FC-8B5F-C43BD8E586A5}" type="slidenum">
              <a:rPr lang="en-US" altLang="en-US" smtClean="0"/>
              <a:pPr>
                <a:defRPr/>
              </a:pPr>
              <a:t>26</a:t>
            </a:fld>
            <a:endParaRPr lang="en-US" altLang="en-US"/>
          </a:p>
        </p:txBody>
      </p:sp>
      <p:pic>
        <p:nvPicPr>
          <p:cNvPr id="3" name="Picture 2">
            <a:extLst>
              <a:ext uri="{FF2B5EF4-FFF2-40B4-BE49-F238E27FC236}">
                <a16:creationId xmlns:a16="http://schemas.microsoft.com/office/drawing/2014/main" id="{5144BC94-3FAF-4156-B001-93A1C5A71154}"/>
              </a:ext>
            </a:extLst>
          </p:cNvPr>
          <p:cNvPicPr>
            <a:picLocks noChangeAspect="1"/>
          </p:cNvPicPr>
          <p:nvPr/>
        </p:nvPicPr>
        <p:blipFill>
          <a:blip r:embed="rId2"/>
          <a:stretch>
            <a:fillRect/>
          </a:stretch>
        </p:blipFill>
        <p:spPr>
          <a:xfrm>
            <a:off x="231272" y="277095"/>
            <a:ext cx="8681456" cy="6303810"/>
          </a:xfrm>
          <a:prstGeom prst="rect">
            <a:avLst/>
          </a:prstGeom>
        </p:spPr>
      </p:pic>
    </p:spTree>
    <p:extLst>
      <p:ext uri="{BB962C8B-B14F-4D97-AF65-F5344CB8AC3E}">
        <p14:creationId xmlns:p14="http://schemas.microsoft.com/office/powerpoint/2010/main" val="2481357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330E04-D118-4A64-99C9-B452A267A4C3}"/>
              </a:ext>
            </a:extLst>
          </p:cNvPr>
          <p:cNvSpPr>
            <a:spLocks noGrp="1"/>
          </p:cNvSpPr>
          <p:nvPr>
            <p:ph type="sldNum" sz="quarter" idx="12"/>
          </p:nvPr>
        </p:nvSpPr>
        <p:spPr/>
        <p:txBody>
          <a:bodyPr/>
          <a:lstStyle/>
          <a:p>
            <a:pPr>
              <a:defRPr/>
            </a:pPr>
            <a:fld id="{2084576A-2B98-48FC-8B5F-C43BD8E586A5}" type="slidenum">
              <a:rPr lang="en-US" altLang="en-US" smtClean="0"/>
              <a:pPr>
                <a:defRPr/>
              </a:pPr>
              <a:t>27</a:t>
            </a:fld>
            <a:endParaRPr lang="en-US" altLang="en-US"/>
          </a:p>
        </p:txBody>
      </p:sp>
      <p:pic>
        <p:nvPicPr>
          <p:cNvPr id="3" name="Picture 2">
            <a:extLst>
              <a:ext uri="{FF2B5EF4-FFF2-40B4-BE49-F238E27FC236}">
                <a16:creationId xmlns:a16="http://schemas.microsoft.com/office/drawing/2014/main" id="{F7667CC7-617F-49CB-9387-63EFB8640334}"/>
              </a:ext>
            </a:extLst>
          </p:cNvPr>
          <p:cNvPicPr>
            <a:picLocks noChangeAspect="1"/>
          </p:cNvPicPr>
          <p:nvPr/>
        </p:nvPicPr>
        <p:blipFill>
          <a:blip r:embed="rId2"/>
          <a:stretch>
            <a:fillRect/>
          </a:stretch>
        </p:blipFill>
        <p:spPr>
          <a:xfrm>
            <a:off x="231272" y="277095"/>
            <a:ext cx="8681456" cy="6303810"/>
          </a:xfrm>
          <a:prstGeom prst="rect">
            <a:avLst/>
          </a:prstGeom>
        </p:spPr>
      </p:pic>
    </p:spTree>
    <p:extLst>
      <p:ext uri="{BB962C8B-B14F-4D97-AF65-F5344CB8AC3E}">
        <p14:creationId xmlns:p14="http://schemas.microsoft.com/office/powerpoint/2010/main" val="811720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6749-689D-4024-B159-F8047ED16E82}"/>
              </a:ext>
            </a:extLst>
          </p:cNvPr>
          <p:cNvSpPr>
            <a:spLocks noGrp="1"/>
          </p:cNvSpPr>
          <p:nvPr>
            <p:ph type="title"/>
          </p:nvPr>
        </p:nvSpPr>
        <p:spPr>
          <a:xfrm>
            <a:off x="457200" y="1772816"/>
            <a:ext cx="8229600" cy="2520280"/>
          </a:xfrm>
        </p:spPr>
        <p:txBody>
          <a:bodyPr/>
          <a:lstStyle/>
          <a:p>
            <a:r>
              <a:rPr lang="en-US" dirty="0"/>
              <a:t>Indices of Chronic Structural Market Failure in the U.S. Cattle Industry </a:t>
            </a:r>
          </a:p>
        </p:txBody>
      </p:sp>
      <p:sp>
        <p:nvSpPr>
          <p:cNvPr id="3" name="Slide Number Placeholder 2">
            <a:extLst>
              <a:ext uri="{FF2B5EF4-FFF2-40B4-BE49-F238E27FC236}">
                <a16:creationId xmlns:a16="http://schemas.microsoft.com/office/drawing/2014/main" id="{7309F54B-4B3E-446E-80DD-9C1F6B2F3917}"/>
              </a:ext>
            </a:extLst>
          </p:cNvPr>
          <p:cNvSpPr>
            <a:spLocks noGrp="1"/>
          </p:cNvSpPr>
          <p:nvPr>
            <p:ph type="sldNum" sz="quarter" idx="12"/>
          </p:nvPr>
        </p:nvSpPr>
        <p:spPr/>
        <p:txBody>
          <a:bodyPr/>
          <a:lstStyle/>
          <a:p>
            <a:pPr>
              <a:defRPr/>
            </a:pPr>
            <a:fld id="{41AE1CBD-0881-4AB3-A7E4-1DFF4BC8F672}" type="slidenum">
              <a:rPr lang="en-US" altLang="en-US" smtClean="0"/>
              <a:pPr>
                <a:defRPr/>
              </a:pPr>
              <a:t>28</a:t>
            </a:fld>
            <a:endParaRPr lang="en-US" altLang="en-US"/>
          </a:p>
        </p:txBody>
      </p:sp>
    </p:spTree>
    <p:extLst>
      <p:ext uri="{BB962C8B-B14F-4D97-AF65-F5344CB8AC3E}">
        <p14:creationId xmlns:p14="http://schemas.microsoft.com/office/powerpoint/2010/main" val="2336200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3712BE-0A47-46B5-9344-573EDFEF27AB}"/>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2084576A-2B98-48FC-8B5F-C43BD8E586A5}" type="slidenum">
              <a:rPr lang="en-US" altLang="en-US" smtClean="0"/>
              <a:pPr>
                <a:spcAft>
                  <a:spcPts val="600"/>
                </a:spcAft>
                <a:defRPr/>
              </a:pPr>
              <a:t>29</a:t>
            </a:fld>
            <a:endParaRPr lang="en-US" altLang="en-US"/>
          </a:p>
        </p:txBody>
      </p:sp>
      <p:pic>
        <p:nvPicPr>
          <p:cNvPr id="4" name="Picture 3">
            <a:extLst>
              <a:ext uri="{FF2B5EF4-FFF2-40B4-BE49-F238E27FC236}">
                <a16:creationId xmlns:a16="http://schemas.microsoft.com/office/drawing/2014/main" id="{7EC39FD3-2A5B-4B09-8902-E253056C3193}"/>
              </a:ext>
            </a:extLst>
          </p:cNvPr>
          <p:cNvPicPr>
            <a:picLocks noChangeAspect="1"/>
          </p:cNvPicPr>
          <p:nvPr/>
        </p:nvPicPr>
        <p:blipFill>
          <a:blip r:embed="rId3"/>
          <a:stretch>
            <a:fillRect/>
          </a:stretch>
        </p:blipFill>
        <p:spPr>
          <a:xfrm>
            <a:off x="237368" y="283191"/>
            <a:ext cx="8669263" cy="6291617"/>
          </a:xfrm>
          <a:prstGeom prst="rect">
            <a:avLst/>
          </a:prstGeom>
        </p:spPr>
      </p:pic>
    </p:spTree>
    <p:extLst>
      <p:ext uri="{BB962C8B-B14F-4D97-AF65-F5344CB8AC3E}">
        <p14:creationId xmlns:p14="http://schemas.microsoft.com/office/powerpoint/2010/main" val="281937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8985-0A91-4DF2-BF2B-58D63BC76CC5}"/>
              </a:ext>
            </a:extLst>
          </p:cNvPr>
          <p:cNvSpPr>
            <a:spLocks noGrp="1"/>
          </p:cNvSpPr>
          <p:nvPr>
            <p:ph type="title"/>
          </p:nvPr>
        </p:nvSpPr>
        <p:spPr/>
        <p:txBody>
          <a:bodyPr/>
          <a:lstStyle/>
          <a:p>
            <a:r>
              <a:rPr lang="en-US" b="1" dirty="0"/>
              <a:t>U.S. Cattle Industry’s Critical Competitive Infrastructure</a:t>
            </a:r>
          </a:p>
        </p:txBody>
      </p:sp>
      <p:sp>
        <p:nvSpPr>
          <p:cNvPr id="3" name="Text Placeholder 2">
            <a:extLst>
              <a:ext uri="{FF2B5EF4-FFF2-40B4-BE49-F238E27FC236}">
                <a16:creationId xmlns:a16="http://schemas.microsoft.com/office/drawing/2014/main" id="{048E6A50-EFC8-42E6-9E7D-02516311F5CB}"/>
              </a:ext>
            </a:extLst>
          </p:cNvPr>
          <p:cNvSpPr>
            <a:spLocks noGrp="1"/>
          </p:cNvSpPr>
          <p:nvPr>
            <p:ph type="body" idx="1"/>
          </p:nvPr>
        </p:nvSpPr>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Beef Cattle Farms &amp; Ranches</a:t>
            </a:r>
          </a:p>
          <a:p>
            <a:pPr>
              <a:buFont typeface="Arial" panose="020B0604020202020204" pitchFamily="34" charset="0"/>
              <a:buChar char="•"/>
            </a:pPr>
            <a:r>
              <a:rPr lang="en-US" dirty="0"/>
              <a:t>Mother Beef Cows</a:t>
            </a:r>
          </a:p>
          <a:p>
            <a:pPr>
              <a:buFont typeface="Arial" panose="020B0604020202020204" pitchFamily="34" charset="0"/>
              <a:buChar char="•"/>
            </a:pPr>
            <a:r>
              <a:rPr lang="en-US" dirty="0"/>
              <a:t>Intermediary Marketing Outlets (Auction Yards &amp; Feedlots)</a:t>
            </a:r>
          </a:p>
          <a:p>
            <a:pPr>
              <a:buFont typeface="Arial" panose="020B0604020202020204" pitchFamily="34" charset="0"/>
              <a:buChar char="•"/>
            </a:pPr>
            <a:r>
              <a:rPr lang="en-US" dirty="0"/>
              <a:t>Beef Packing Plants</a:t>
            </a:r>
          </a:p>
          <a:p>
            <a:pPr>
              <a:buFont typeface="Arial" panose="020B0604020202020204" pitchFamily="34" charset="0"/>
              <a:buChar char="•"/>
            </a:pPr>
            <a:r>
              <a:rPr lang="en-US" dirty="0"/>
              <a:t>Competitive Cattle Markets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66630432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9B746-50D2-4E21-98B6-834FB542F1E6}"/>
              </a:ext>
            </a:extLst>
          </p:cNvPr>
          <p:cNvPicPr>
            <a:picLocks noChangeAspect="1"/>
          </p:cNvPicPr>
          <p:nvPr/>
        </p:nvPicPr>
        <p:blipFill>
          <a:blip r:embed="rId2"/>
          <a:stretch>
            <a:fillRect/>
          </a:stretch>
        </p:blipFill>
        <p:spPr>
          <a:xfrm>
            <a:off x="729884" y="643466"/>
            <a:ext cx="7684230" cy="5571067"/>
          </a:xfrm>
          <a:prstGeom prst="rect">
            <a:avLst/>
          </a:prstGeom>
        </p:spPr>
      </p:pic>
      <p:sp>
        <p:nvSpPr>
          <p:cNvPr id="2" name="Slide Number Placeholder 1">
            <a:extLst>
              <a:ext uri="{FF2B5EF4-FFF2-40B4-BE49-F238E27FC236}">
                <a16:creationId xmlns:a16="http://schemas.microsoft.com/office/drawing/2014/main" id="{211A955B-9526-4606-AECB-326C6666568C}"/>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2084576A-2B98-48FC-8B5F-C43BD8E586A5}" type="slidenum">
              <a:rPr lang="en-US" altLang="en-US" smtClean="0"/>
              <a:pPr>
                <a:spcAft>
                  <a:spcPts val="600"/>
                </a:spcAft>
                <a:defRPr/>
              </a:pPr>
              <a:t>30</a:t>
            </a:fld>
            <a:endParaRPr lang="en-US" altLang="en-US"/>
          </a:p>
        </p:txBody>
      </p:sp>
    </p:spTree>
    <p:extLst>
      <p:ext uri="{BB962C8B-B14F-4D97-AF65-F5344CB8AC3E}">
        <p14:creationId xmlns:p14="http://schemas.microsoft.com/office/powerpoint/2010/main" val="253102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12B4CE-576D-4E94-82B4-D0218EA37F7F}"/>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2084576A-2B98-48FC-8B5F-C43BD8E586A5}" type="slidenum">
              <a:rPr lang="en-US" altLang="en-US"/>
              <a:pPr>
                <a:spcAft>
                  <a:spcPts val="600"/>
                </a:spcAft>
                <a:defRPr/>
              </a:pPr>
              <a:t>31</a:t>
            </a:fld>
            <a:endParaRPr lang="en-US" altLang="en-US"/>
          </a:p>
        </p:txBody>
      </p:sp>
      <p:pic>
        <p:nvPicPr>
          <p:cNvPr id="4" name="Picture 3">
            <a:extLst>
              <a:ext uri="{FF2B5EF4-FFF2-40B4-BE49-F238E27FC236}">
                <a16:creationId xmlns:a16="http://schemas.microsoft.com/office/drawing/2014/main" id="{43DF48C0-0E95-4E98-8BEE-A412A306DBB7}"/>
              </a:ext>
            </a:extLst>
          </p:cNvPr>
          <p:cNvPicPr>
            <a:picLocks noChangeAspect="1"/>
          </p:cNvPicPr>
          <p:nvPr/>
        </p:nvPicPr>
        <p:blipFill>
          <a:blip r:embed="rId2"/>
          <a:stretch>
            <a:fillRect/>
          </a:stretch>
        </p:blipFill>
        <p:spPr>
          <a:xfrm>
            <a:off x="286140" y="514859"/>
            <a:ext cx="8571719" cy="5828281"/>
          </a:xfrm>
          <a:prstGeom prst="rect">
            <a:avLst/>
          </a:prstGeom>
        </p:spPr>
      </p:pic>
    </p:spTree>
    <p:extLst>
      <p:ext uri="{BB962C8B-B14F-4D97-AF65-F5344CB8AC3E}">
        <p14:creationId xmlns:p14="http://schemas.microsoft.com/office/powerpoint/2010/main" val="1108651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4520007-D3E4-4D65-8B65-8C561FE22A9D}"/>
              </a:ext>
            </a:extLst>
          </p:cNvPr>
          <p:cNvPicPr>
            <a:picLocks noChangeAspect="1"/>
          </p:cNvPicPr>
          <p:nvPr/>
        </p:nvPicPr>
        <p:blipFill>
          <a:blip r:embed="rId3"/>
          <a:stretch>
            <a:fillRect/>
          </a:stretch>
        </p:blipFill>
        <p:spPr>
          <a:xfrm>
            <a:off x="286140" y="514859"/>
            <a:ext cx="8571719" cy="5828281"/>
          </a:xfrm>
          <a:prstGeom prst="rect">
            <a:avLst/>
          </a:prstGeom>
        </p:spPr>
      </p:pic>
    </p:spTree>
    <p:extLst>
      <p:ext uri="{BB962C8B-B14F-4D97-AF65-F5344CB8AC3E}">
        <p14:creationId xmlns:p14="http://schemas.microsoft.com/office/powerpoint/2010/main" val="715710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F418E2-5BC9-4EA2-BE5E-01DA794455F8}"/>
              </a:ext>
            </a:extLst>
          </p:cNvPr>
          <p:cNvSpPr>
            <a:spLocks noGrp="1"/>
          </p:cNvSpPr>
          <p:nvPr>
            <p:ph type="sldNum" sz="quarter" idx="12"/>
          </p:nvPr>
        </p:nvSpPr>
        <p:spPr/>
        <p:txBody>
          <a:bodyPr/>
          <a:lstStyle/>
          <a:p>
            <a:pPr>
              <a:defRPr/>
            </a:pPr>
            <a:fld id="{2084576A-2B98-48FC-8B5F-C43BD8E586A5}" type="slidenum">
              <a:rPr lang="en-US" altLang="en-US" smtClean="0"/>
              <a:pPr>
                <a:defRPr/>
              </a:pPr>
              <a:t>33</a:t>
            </a:fld>
            <a:endParaRPr lang="en-US" altLang="en-US"/>
          </a:p>
        </p:txBody>
      </p:sp>
      <p:pic>
        <p:nvPicPr>
          <p:cNvPr id="3" name="Picture 2">
            <a:extLst>
              <a:ext uri="{FF2B5EF4-FFF2-40B4-BE49-F238E27FC236}">
                <a16:creationId xmlns:a16="http://schemas.microsoft.com/office/drawing/2014/main" id="{050B8642-4B5A-4E12-8F06-48ABD603D396}"/>
              </a:ext>
            </a:extLst>
          </p:cNvPr>
          <p:cNvPicPr>
            <a:picLocks noChangeAspect="1"/>
          </p:cNvPicPr>
          <p:nvPr/>
        </p:nvPicPr>
        <p:blipFill>
          <a:blip r:embed="rId3"/>
          <a:stretch>
            <a:fillRect/>
          </a:stretch>
        </p:blipFill>
        <p:spPr>
          <a:xfrm>
            <a:off x="289189" y="517907"/>
            <a:ext cx="8565622" cy="5822185"/>
          </a:xfrm>
          <a:prstGeom prst="rect">
            <a:avLst/>
          </a:prstGeom>
        </p:spPr>
      </p:pic>
    </p:spTree>
    <p:extLst>
      <p:ext uri="{BB962C8B-B14F-4D97-AF65-F5344CB8AC3E}">
        <p14:creationId xmlns:p14="http://schemas.microsoft.com/office/powerpoint/2010/main" val="1063024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9007D9-A91A-4FEC-92DC-2D363F9967A6}"/>
              </a:ext>
            </a:extLst>
          </p:cNvPr>
          <p:cNvPicPr>
            <a:picLocks noChangeAspect="1"/>
          </p:cNvPicPr>
          <p:nvPr/>
        </p:nvPicPr>
        <p:blipFill>
          <a:blip r:embed="rId3"/>
          <a:stretch>
            <a:fillRect/>
          </a:stretch>
        </p:blipFill>
        <p:spPr>
          <a:xfrm>
            <a:off x="286140" y="514859"/>
            <a:ext cx="8571719" cy="5828281"/>
          </a:xfrm>
          <a:prstGeom prst="rect">
            <a:avLst/>
          </a:prstGeom>
        </p:spPr>
      </p:pic>
    </p:spTree>
    <p:extLst>
      <p:ext uri="{BB962C8B-B14F-4D97-AF65-F5344CB8AC3E}">
        <p14:creationId xmlns:p14="http://schemas.microsoft.com/office/powerpoint/2010/main" val="2473234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B4588-AC30-4551-98F3-311FCFC0C3B3}"/>
              </a:ext>
            </a:extLst>
          </p:cNvPr>
          <p:cNvSpPr>
            <a:spLocks noGrp="1"/>
          </p:cNvSpPr>
          <p:nvPr>
            <p:ph type="sldNum" sz="quarter" idx="12"/>
          </p:nvPr>
        </p:nvSpPr>
        <p:spPr/>
        <p:txBody>
          <a:bodyPr/>
          <a:lstStyle/>
          <a:p>
            <a:pPr>
              <a:defRPr/>
            </a:pPr>
            <a:fld id="{2084576A-2B98-48FC-8B5F-C43BD8E586A5}" type="slidenum">
              <a:rPr lang="en-US" altLang="en-US" smtClean="0"/>
              <a:pPr>
                <a:defRPr/>
              </a:pPr>
              <a:t>35</a:t>
            </a:fld>
            <a:endParaRPr lang="en-US" altLang="en-US"/>
          </a:p>
        </p:txBody>
      </p:sp>
      <p:pic>
        <p:nvPicPr>
          <p:cNvPr id="3" name="Picture 2">
            <a:extLst>
              <a:ext uri="{FF2B5EF4-FFF2-40B4-BE49-F238E27FC236}">
                <a16:creationId xmlns:a16="http://schemas.microsoft.com/office/drawing/2014/main" id="{AB3006E4-737A-42EA-AD03-0254E77F8502}"/>
              </a:ext>
            </a:extLst>
          </p:cNvPr>
          <p:cNvPicPr>
            <a:picLocks noChangeAspect="1"/>
          </p:cNvPicPr>
          <p:nvPr/>
        </p:nvPicPr>
        <p:blipFill>
          <a:blip r:embed="rId3"/>
          <a:stretch>
            <a:fillRect/>
          </a:stretch>
        </p:blipFill>
        <p:spPr>
          <a:xfrm>
            <a:off x="286140" y="514859"/>
            <a:ext cx="8571719" cy="5828281"/>
          </a:xfrm>
          <a:prstGeom prst="rect">
            <a:avLst/>
          </a:prstGeom>
        </p:spPr>
      </p:pic>
    </p:spTree>
    <p:extLst>
      <p:ext uri="{BB962C8B-B14F-4D97-AF65-F5344CB8AC3E}">
        <p14:creationId xmlns:p14="http://schemas.microsoft.com/office/powerpoint/2010/main" val="1267495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6D8BCD-DAAA-4052-BB70-479333ED72CD}"/>
              </a:ext>
            </a:extLst>
          </p:cNvPr>
          <p:cNvSpPr>
            <a:spLocks noGrp="1"/>
          </p:cNvSpPr>
          <p:nvPr>
            <p:ph type="sldNum" sz="quarter" idx="12"/>
          </p:nvPr>
        </p:nvSpPr>
        <p:spPr/>
        <p:txBody>
          <a:bodyPr/>
          <a:lstStyle/>
          <a:p>
            <a:pPr>
              <a:defRPr/>
            </a:pPr>
            <a:fld id="{2084576A-2B98-48FC-8B5F-C43BD8E586A5}" type="slidenum">
              <a:rPr lang="en-US" altLang="en-US" smtClean="0"/>
              <a:pPr>
                <a:defRPr/>
              </a:pPr>
              <a:t>36</a:t>
            </a:fld>
            <a:endParaRPr lang="en-US" altLang="en-US"/>
          </a:p>
        </p:txBody>
      </p:sp>
      <p:pic>
        <p:nvPicPr>
          <p:cNvPr id="3" name="Picture 2">
            <a:extLst>
              <a:ext uri="{FF2B5EF4-FFF2-40B4-BE49-F238E27FC236}">
                <a16:creationId xmlns:a16="http://schemas.microsoft.com/office/drawing/2014/main" id="{84257472-1659-4185-B5F5-9D05F5C5C13E}"/>
              </a:ext>
            </a:extLst>
          </p:cNvPr>
          <p:cNvPicPr>
            <a:picLocks noChangeAspect="1"/>
          </p:cNvPicPr>
          <p:nvPr/>
        </p:nvPicPr>
        <p:blipFill>
          <a:blip r:embed="rId3"/>
          <a:stretch>
            <a:fillRect/>
          </a:stretch>
        </p:blipFill>
        <p:spPr>
          <a:xfrm>
            <a:off x="286140" y="514859"/>
            <a:ext cx="8571719" cy="5828281"/>
          </a:xfrm>
          <a:prstGeom prst="rect">
            <a:avLst/>
          </a:prstGeom>
        </p:spPr>
      </p:pic>
    </p:spTree>
    <p:extLst>
      <p:ext uri="{BB962C8B-B14F-4D97-AF65-F5344CB8AC3E}">
        <p14:creationId xmlns:p14="http://schemas.microsoft.com/office/powerpoint/2010/main" val="3114413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351DE2-DD0D-422B-B42D-3AF2A251B116}"/>
              </a:ext>
            </a:extLst>
          </p:cNvPr>
          <p:cNvSpPr>
            <a:spLocks noGrp="1"/>
          </p:cNvSpPr>
          <p:nvPr>
            <p:ph type="sldNum" sz="quarter" idx="12"/>
          </p:nvPr>
        </p:nvSpPr>
        <p:spPr/>
        <p:txBody>
          <a:bodyPr/>
          <a:lstStyle/>
          <a:p>
            <a:pPr>
              <a:defRPr/>
            </a:pPr>
            <a:fld id="{2084576A-2B98-48FC-8B5F-C43BD8E586A5}" type="slidenum">
              <a:rPr lang="en-US" altLang="en-US" smtClean="0"/>
              <a:pPr>
                <a:defRPr/>
              </a:pPr>
              <a:t>37</a:t>
            </a:fld>
            <a:endParaRPr lang="en-US" altLang="en-US"/>
          </a:p>
        </p:txBody>
      </p:sp>
      <p:pic>
        <p:nvPicPr>
          <p:cNvPr id="3" name="Picture 2">
            <a:extLst>
              <a:ext uri="{FF2B5EF4-FFF2-40B4-BE49-F238E27FC236}">
                <a16:creationId xmlns:a16="http://schemas.microsoft.com/office/drawing/2014/main" id="{3BC77E00-C611-456B-9D8A-3791210FC7EC}"/>
              </a:ext>
            </a:extLst>
          </p:cNvPr>
          <p:cNvPicPr>
            <a:picLocks noChangeAspect="1"/>
          </p:cNvPicPr>
          <p:nvPr/>
        </p:nvPicPr>
        <p:blipFill>
          <a:blip r:embed="rId3"/>
          <a:stretch>
            <a:fillRect/>
          </a:stretch>
        </p:blipFill>
        <p:spPr>
          <a:xfrm>
            <a:off x="1663956" y="1316553"/>
            <a:ext cx="5816088" cy="4224894"/>
          </a:xfrm>
          <a:prstGeom prst="rect">
            <a:avLst/>
          </a:prstGeom>
        </p:spPr>
      </p:pic>
    </p:spTree>
    <p:extLst>
      <p:ext uri="{BB962C8B-B14F-4D97-AF65-F5344CB8AC3E}">
        <p14:creationId xmlns:p14="http://schemas.microsoft.com/office/powerpoint/2010/main" val="1529736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430968-A777-4F6C-9ABE-401742CDF0D6}"/>
              </a:ext>
            </a:extLst>
          </p:cNvPr>
          <p:cNvSpPr>
            <a:spLocks noGrp="1"/>
          </p:cNvSpPr>
          <p:nvPr>
            <p:ph type="sldNum" sz="quarter" idx="12"/>
          </p:nvPr>
        </p:nvSpPr>
        <p:spPr/>
        <p:txBody>
          <a:bodyPr/>
          <a:lstStyle/>
          <a:p>
            <a:pPr>
              <a:defRPr/>
            </a:pPr>
            <a:fld id="{2084576A-2B98-48FC-8B5F-C43BD8E586A5}" type="slidenum">
              <a:rPr lang="en-US" altLang="en-US" smtClean="0"/>
              <a:pPr>
                <a:defRPr/>
              </a:pPr>
              <a:t>38</a:t>
            </a:fld>
            <a:endParaRPr lang="en-US" altLang="en-US"/>
          </a:p>
        </p:txBody>
      </p:sp>
      <p:pic>
        <p:nvPicPr>
          <p:cNvPr id="5" name="Picture 4">
            <a:extLst>
              <a:ext uri="{FF2B5EF4-FFF2-40B4-BE49-F238E27FC236}">
                <a16:creationId xmlns:a16="http://schemas.microsoft.com/office/drawing/2014/main" id="{762B3F74-D4F9-42C2-A5DA-FC3C46B29B90}"/>
              </a:ext>
            </a:extLst>
          </p:cNvPr>
          <p:cNvPicPr>
            <a:picLocks noChangeAspect="1"/>
          </p:cNvPicPr>
          <p:nvPr/>
        </p:nvPicPr>
        <p:blipFill>
          <a:blip r:embed="rId2"/>
          <a:stretch>
            <a:fillRect/>
          </a:stretch>
        </p:blipFill>
        <p:spPr>
          <a:xfrm>
            <a:off x="286140" y="514859"/>
            <a:ext cx="8571719" cy="5828281"/>
          </a:xfrm>
          <a:prstGeom prst="rect">
            <a:avLst/>
          </a:prstGeom>
        </p:spPr>
      </p:pic>
    </p:spTree>
    <p:extLst>
      <p:ext uri="{BB962C8B-B14F-4D97-AF65-F5344CB8AC3E}">
        <p14:creationId xmlns:p14="http://schemas.microsoft.com/office/powerpoint/2010/main" val="4060887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A0CDB5-29AD-4204-AD4C-7BBDCB5C0159}"/>
              </a:ext>
            </a:extLst>
          </p:cNvPr>
          <p:cNvSpPr>
            <a:spLocks noGrp="1"/>
          </p:cNvSpPr>
          <p:nvPr>
            <p:ph type="sldNum" sz="quarter" idx="12"/>
          </p:nvPr>
        </p:nvSpPr>
        <p:spPr/>
        <p:txBody>
          <a:bodyPr/>
          <a:lstStyle/>
          <a:p>
            <a:pPr>
              <a:defRPr/>
            </a:pPr>
            <a:fld id="{2084576A-2B98-48FC-8B5F-C43BD8E586A5}" type="slidenum">
              <a:rPr lang="en-US" altLang="en-US" smtClean="0"/>
              <a:pPr>
                <a:defRPr/>
              </a:pPr>
              <a:t>39</a:t>
            </a:fld>
            <a:endParaRPr lang="en-US" altLang="en-US"/>
          </a:p>
        </p:txBody>
      </p:sp>
      <p:pic>
        <p:nvPicPr>
          <p:cNvPr id="3" name="Picture 2">
            <a:extLst>
              <a:ext uri="{FF2B5EF4-FFF2-40B4-BE49-F238E27FC236}">
                <a16:creationId xmlns:a16="http://schemas.microsoft.com/office/drawing/2014/main" id="{C7821866-F952-4CE5-A20E-30EB62E8AB08}"/>
              </a:ext>
            </a:extLst>
          </p:cNvPr>
          <p:cNvPicPr>
            <a:picLocks noChangeAspect="1"/>
          </p:cNvPicPr>
          <p:nvPr/>
        </p:nvPicPr>
        <p:blipFill>
          <a:blip r:embed="rId2"/>
          <a:stretch>
            <a:fillRect/>
          </a:stretch>
        </p:blipFill>
        <p:spPr>
          <a:xfrm>
            <a:off x="289189" y="517907"/>
            <a:ext cx="8565622" cy="5822185"/>
          </a:xfrm>
          <a:prstGeom prst="rect">
            <a:avLst/>
          </a:prstGeom>
        </p:spPr>
      </p:pic>
    </p:spTree>
    <p:extLst>
      <p:ext uri="{BB962C8B-B14F-4D97-AF65-F5344CB8AC3E}">
        <p14:creationId xmlns:p14="http://schemas.microsoft.com/office/powerpoint/2010/main" val="13521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A05B-1F79-47E5-B04F-75BAB0470EFE}"/>
              </a:ext>
            </a:extLst>
          </p:cNvPr>
          <p:cNvSpPr>
            <a:spLocks noGrp="1"/>
          </p:cNvSpPr>
          <p:nvPr>
            <p:ph type="ctrTitle"/>
          </p:nvPr>
        </p:nvSpPr>
        <p:spPr>
          <a:xfrm>
            <a:off x="685800" y="269912"/>
            <a:ext cx="7772400" cy="1752600"/>
          </a:xfrm>
        </p:spPr>
        <p:txBody>
          <a:bodyPr>
            <a:normAutofit/>
          </a:bodyPr>
          <a:lstStyle/>
          <a:p>
            <a:r>
              <a:rPr lang="en-US" sz="4000" b="1" dirty="0"/>
              <a:t>Four Decades Ago, in America:</a:t>
            </a:r>
          </a:p>
        </p:txBody>
      </p:sp>
      <p:sp>
        <p:nvSpPr>
          <p:cNvPr id="3" name="Subtitle 2">
            <a:extLst>
              <a:ext uri="{FF2B5EF4-FFF2-40B4-BE49-F238E27FC236}">
                <a16:creationId xmlns:a16="http://schemas.microsoft.com/office/drawing/2014/main" id="{5F3F92F3-7BB0-450D-90AA-0837B9107498}"/>
              </a:ext>
            </a:extLst>
          </p:cNvPr>
          <p:cNvSpPr>
            <a:spLocks noGrp="1"/>
          </p:cNvSpPr>
          <p:nvPr>
            <p:ph type="subTitle" idx="1"/>
          </p:nvPr>
        </p:nvSpPr>
        <p:spPr>
          <a:xfrm>
            <a:off x="1371600" y="2132856"/>
            <a:ext cx="6400800" cy="4248472"/>
          </a:xfrm>
        </p:spPr>
        <p:txBody>
          <a:bodyPr/>
          <a:lstStyle/>
          <a:p>
            <a:pPr marL="457200" indent="-457200" algn="l">
              <a:buFont typeface="Arial" panose="020B0604020202020204" pitchFamily="34" charset="0"/>
              <a:buChar char="•"/>
            </a:pPr>
            <a:r>
              <a:rPr lang="en-US" sz="2800" dirty="0"/>
              <a:t>1.3 mil. Beef Cow Farms/Ranches</a:t>
            </a:r>
          </a:p>
          <a:p>
            <a:pPr marL="457200" indent="-457200" algn="l">
              <a:buFont typeface="Arial" panose="020B0604020202020204" pitchFamily="34" charset="0"/>
              <a:buChar char="•"/>
            </a:pPr>
            <a:r>
              <a:rPr lang="en-US" sz="2800" dirty="0"/>
              <a:t>Over 37 mil. Beef Mother Cows</a:t>
            </a:r>
          </a:p>
          <a:p>
            <a:pPr marL="457200" indent="-457200" algn="l">
              <a:buFont typeface="Arial" panose="020B0604020202020204" pitchFamily="34" charset="0"/>
              <a:buChar char="•"/>
            </a:pPr>
            <a:r>
              <a:rPr lang="en-US" sz="2800" dirty="0"/>
              <a:t>Over 113K Feedlots</a:t>
            </a:r>
          </a:p>
          <a:p>
            <a:pPr marL="457200" indent="-457200" algn="l">
              <a:buFont typeface="Arial" panose="020B0604020202020204" pitchFamily="34" charset="0"/>
              <a:buChar char="•"/>
            </a:pPr>
            <a:r>
              <a:rPr lang="en-US" sz="2800" dirty="0"/>
              <a:t>1,477 Fed. Insp. Plants Slaughtered 32 mil. Cattle</a:t>
            </a:r>
          </a:p>
          <a:p>
            <a:pPr marL="457200" indent="-457200" algn="l">
              <a:buFont typeface="Arial" panose="020B0604020202020204" pitchFamily="34" charset="0"/>
              <a:buChar char="•"/>
            </a:pPr>
            <a:r>
              <a:rPr lang="en-US" sz="2800" dirty="0"/>
              <a:t>Big 4 Packers Controlled 36% of Fed Cattle Slaughter</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2032821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6DA7DE-5250-404F-93A1-8DC29FA07BA4}"/>
              </a:ext>
            </a:extLst>
          </p:cNvPr>
          <p:cNvSpPr>
            <a:spLocks noGrp="1"/>
          </p:cNvSpPr>
          <p:nvPr>
            <p:ph type="sldNum" sz="quarter" idx="12"/>
          </p:nvPr>
        </p:nvSpPr>
        <p:spPr/>
        <p:txBody>
          <a:bodyPr/>
          <a:lstStyle/>
          <a:p>
            <a:pPr>
              <a:defRPr/>
            </a:pPr>
            <a:fld id="{2084576A-2B98-48FC-8B5F-C43BD8E586A5}" type="slidenum">
              <a:rPr lang="en-US" altLang="en-US" smtClean="0"/>
              <a:pPr>
                <a:defRPr/>
              </a:pPr>
              <a:t>40</a:t>
            </a:fld>
            <a:endParaRPr lang="en-US" altLang="en-US"/>
          </a:p>
        </p:txBody>
      </p:sp>
      <p:pic>
        <p:nvPicPr>
          <p:cNvPr id="3" name="Picture 2">
            <a:extLst>
              <a:ext uri="{FF2B5EF4-FFF2-40B4-BE49-F238E27FC236}">
                <a16:creationId xmlns:a16="http://schemas.microsoft.com/office/drawing/2014/main" id="{CAAE9F7F-AF42-4665-9632-5B6D6FC7C413}"/>
              </a:ext>
            </a:extLst>
          </p:cNvPr>
          <p:cNvPicPr>
            <a:picLocks noChangeAspect="1"/>
          </p:cNvPicPr>
          <p:nvPr/>
        </p:nvPicPr>
        <p:blipFill>
          <a:blip r:embed="rId2"/>
          <a:stretch>
            <a:fillRect/>
          </a:stretch>
        </p:blipFill>
        <p:spPr>
          <a:xfrm>
            <a:off x="289189" y="517907"/>
            <a:ext cx="8565622" cy="5822185"/>
          </a:xfrm>
          <a:prstGeom prst="rect">
            <a:avLst/>
          </a:prstGeom>
        </p:spPr>
      </p:pic>
    </p:spTree>
    <p:extLst>
      <p:ext uri="{BB962C8B-B14F-4D97-AF65-F5344CB8AC3E}">
        <p14:creationId xmlns:p14="http://schemas.microsoft.com/office/powerpoint/2010/main" val="3517839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883E-B9F2-4002-9F99-473F6439FFF7}"/>
              </a:ext>
            </a:extLst>
          </p:cNvPr>
          <p:cNvSpPr>
            <a:spLocks noGrp="1"/>
          </p:cNvSpPr>
          <p:nvPr>
            <p:ph type="title"/>
          </p:nvPr>
        </p:nvSpPr>
        <p:spPr>
          <a:xfrm>
            <a:off x="457200" y="2564904"/>
            <a:ext cx="8229600" cy="1143000"/>
          </a:xfrm>
        </p:spPr>
        <p:txBody>
          <a:bodyPr/>
          <a:lstStyle/>
          <a:p>
            <a:r>
              <a:rPr lang="en-US" dirty="0"/>
              <a:t>Trade</a:t>
            </a:r>
          </a:p>
        </p:txBody>
      </p:sp>
      <p:sp>
        <p:nvSpPr>
          <p:cNvPr id="3" name="Slide Number Placeholder 2">
            <a:extLst>
              <a:ext uri="{FF2B5EF4-FFF2-40B4-BE49-F238E27FC236}">
                <a16:creationId xmlns:a16="http://schemas.microsoft.com/office/drawing/2014/main" id="{DE83F14A-86D9-421A-A2AD-3E04859EFCF7}"/>
              </a:ext>
            </a:extLst>
          </p:cNvPr>
          <p:cNvSpPr>
            <a:spLocks noGrp="1"/>
          </p:cNvSpPr>
          <p:nvPr>
            <p:ph type="sldNum" sz="quarter" idx="12"/>
          </p:nvPr>
        </p:nvSpPr>
        <p:spPr/>
        <p:txBody>
          <a:bodyPr/>
          <a:lstStyle/>
          <a:p>
            <a:pPr>
              <a:defRPr/>
            </a:pPr>
            <a:fld id="{41AE1CBD-0881-4AB3-A7E4-1DFF4BC8F672}" type="slidenum">
              <a:rPr lang="en-US" altLang="en-US" smtClean="0"/>
              <a:pPr>
                <a:defRPr/>
              </a:pPr>
              <a:t>41</a:t>
            </a:fld>
            <a:endParaRPr lang="en-US" altLang="en-US"/>
          </a:p>
        </p:txBody>
      </p:sp>
    </p:spTree>
    <p:extLst>
      <p:ext uri="{BB962C8B-B14F-4D97-AF65-F5344CB8AC3E}">
        <p14:creationId xmlns:p14="http://schemas.microsoft.com/office/powerpoint/2010/main" val="3844771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2900-3C74-4F8C-8F2A-64A295F177F8}"/>
              </a:ext>
            </a:extLst>
          </p:cNvPr>
          <p:cNvSpPr>
            <a:spLocks noGrp="1"/>
          </p:cNvSpPr>
          <p:nvPr>
            <p:ph type="title"/>
          </p:nvPr>
        </p:nvSpPr>
        <p:spPr>
          <a:xfrm>
            <a:off x="456247" y="2348880"/>
            <a:ext cx="8229600" cy="1143000"/>
          </a:xfrm>
        </p:spPr>
        <p:txBody>
          <a:bodyPr/>
          <a:lstStyle/>
          <a:p>
            <a:r>
              <a:rPr lang="en-US" dirty="0"/>
              <a:t>Trade Flows</a:t>
            </a:r>
          </a:p>
        </p:txBody>
      </p:sp>
      <p:sp>
        <p:nvSpPr>
          <p:cNvPr id="3" name="Slide Number Placeholder 2">
            <a:extLst>
              <a:ext uri="{FF2B5EF4-FFF2-40B4-BE49-F238E27FC236}">
                <a16:creationId xmlns:a16="http://schemas.microsoft.com/office/drawing/2014/main" id="{087FC689-7B8B-4073-9D2A-33CB71CA2757}"/>
              </a:ext>
            </a:extLst>
          </p:cNvPr>
          <p:cNvSpPr>
            <a:spLocks noGrp="1"/>
          </p:cNvSpPr>
          <p:nvPr>
            <p:ph type="sldNum" sz="quarter" idx="12"/>
          </p:nvPr>
        </p:nvSpPr>
        <p:spPr/>
        <p:txBody>
          <a:bodyPr/>
          <a:lstStyle/>
          <a:p>
            <a:pPr>
              <a:defRPr/>
            </a:pPr>
            <a:fld id="{41AE1CBD-0881-4AB3-A7E4-1DFF4BC8F672}" type="slidenum">
              <a:rPr lang="en-US" altLang="en-US" smtClean="0"/>
              <a:pPr>
                <a:defRPr/>
              </a:pPr>
              <a:t>42</a:t>
            </a:fld>
            <a:endParaRPr lang="en-US" altLang="en-US"/>
          </a:p>
        </p:txBody>
      </p:sp>
      <p:pic>
        <p:nvPicPr>
          <p:cNvPr id="4" name="Picture 3">
            <a:extLst>
              <a:ext uri="{FF2B5EF4-FFF2-40B4-BE49-F238E27FC236}">
                <a16:creationId xmlns:a16="http://schemas.microsoft.com/office/drawing/2014/main" id="{6F4FC6A2-7C5D-4087-8A29-B5122E9B6202}"/>
              </a:ext>
            </a:extLst>
          </p:cNvPr>
          <p:cNvPicPr>
            <a:picLocks noChangeAspect="1"/>
          </p:cNvPicPr>
          <p:nvPr/>
        </p:nvPicPr>
        <p:blipFill>
          <a:blip r:embed="rId2"/>
          <a:stretch>
            <a:fillRect/>
          </a:stretch>
        </p:blipFill>
        <p:spPr>
          <a:xfrm>
            <a:off x="234320" y="280143"/>
            <a:ext cx="8675360" cy="6297714"/>
          </a:xfrm>
          <a:prstGeom prst="rect">
            <a:avLst/>
          </a:prstGeom>
        </p:spPr>
      </p:pic>
    </p:spTree>
    <p:extLst>
      <p:ext uri="{BB962C8B-B14F-4D97-AF65-F5344CB8AC3E}">
        <p14:creationId xmlns:p14="http://schemas.microsoft.com/office/powerpoint/2010/main" val="2808711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F554C0-B2CD-4817-9D75-07BA238FFDBF}"/>
              </a:ext>
            </a:extLst>
          </p:cNvPr>
          <p:cNvSpPr>
            <a:spLocks noGrp="1"/>
          </p:cNvSpPr>
          <p:nvPr>
            <p:ph type="sldNum" sz="quarter" idx="12"/>
          </p:nvPr>
        </p:nvSpPr>
        <p:spPr/>
        <p:txBody>
          <a:bodyPr/>
          <a:lstStyle/>
          <a:p>
            <a:pPr>
              <a:defRPr/>
            </a:pPr>
            <a:fld id="{2084576A-2B98-48FC-8B5F-C43BD8E586A5}" type="slidenum">
              <a:rPr lang="en-US" altLang="en-US" smtClean="0"/>
              <a:pPr>
                <a:defRPr/>
              </a:pPr>
              <a:t>43</a:t>
            </a:fld>
            <a:endParaRPr lang="en-US" altLang="en-US"/>
          </a:p>
        </p:txBody>
      </p:sp>
      <p:pic>
        <p:nvPicPr>
          <p:cNvPr id="4" name="Picture 3">
            <a:extLst>
              <a:ext uri="{FF2B5EF4-FFF2-40B4-BE49-F238E27FC236}">
                <a16:creationId xmlns:a16="http://schemas.microsoft.com/office/drawing/2014/main" id="{0792E7FF-0067-4944-B584-01C8F0285871}"/>
              </a:ext>
            </a:extLst>
          </p:cNvPr>
          <p:cNvPicPr>
            <a:picLocks noChangeAspect="1"/>
          </p:cNvPicPr>
          <p:nvPr/>
        </p:nvPicPr>
        <p:blipFill>
          <a:blip r:embed="rId3"/>
          <a:stretch>
            <a:fillRect/>
          </a:stretch>
        </p:blipFill>
        <p:spPr>
          <a:xfrm>
            <a:off x="234320" y="277095"/>
            <a:ext cx="8675360" cy="6303810"/>
          </a:xfrm>
          <a:prstGeom prst="rect">
            <a:avLst/>
          </a:prstGeom>
        </p:spPr>
      </p:pic>
    </p:spTree>
    <p:extLst>
      <p:ext uri="{BB962C8B-B14F-4D97-AF65-F5344CB8AC3E}">
        <p14:creationId xmlns:p14="http://schemas.microsoft.com/office/powerpoint/2010/main" val="2489004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60C67-1D68-4563-82A1-ACCC262D37C1}"/>
              </a:ext>
            </a:extLst>
          </p:cNvPr>
          <p:cNvSpPr>
            <a:spLocks noGrp="1"/>
          </p:cNvSpPr>
          <p:nvPr>
            <p:ph type="sldNum" sz="quarter" idx="12"/>
          </p:nvPr>
        </p:nvSpPr>
        <p:spPr/>
        <p:txBody>
          <a:bodyPr/>
          <a:lstStyle/>
          <a:p>
            <a:pPr>
              <a:defRPr/>
            </a:pPr>
            <a:fld id="{2084576A-2B98-48FC-8B5F-C43BD8E586A5}" type="slidenum">
              <a:rPr lang="en-US" altLang="en-US" smtClean="0"/>
              <a:pPr>
                <a:defRPr/>
              </a:pPr>
              <a:t>44</a:t>
            </a:fld>
            <a:endParaRPr lang="en-US" altLang="en-US"/>
          </a:p>
        </p:txBody>
      </p:sp>
      <p:pic>
        <p:nvPicPr>
          <p:cNvPr id="3" name="Picture 2">
            <a:extLst>
              <a:ext uri="{FF2B5EF4-FFF2-40B4-BE49-F238E27FC236}">
                <a16:creationId xmlns:a16="http://schemas.microsoft.com/office/drawing/2014/main" id="{563A75AE-F0D1-4E9A-8765-55163ABCA82C}"/>
              </a:ext>
            </a:extLst>
          </p:cNvPr>
          <p:cNvPicPr>
            <a:picLocks noChangeAspect="1"/>
          </p:cNvPicPr>
          <p:nvPr/>
        </p:nvPicPr>
        <p:blipFill>
          <a:blip r:embed="rId2"/>
          <a:stretch>
            <a:fillRect/>
          </a:stretch>
        </p:blipFill>
        <p:spPr>
          <a:xfrm>
            <a:off x="243465" y="289288"/>
            <a:ext cx="8657070" cy="6279424"/>
          </a:xfrm>
          <a:prstGeom prst="rect">
            <a:avLst/>
          </a:prstGeom>
        </p:spPr>
      </p:pic>
    </p:spTree>
    <p:extLst>
      <p:ext uri="{BB962C8B-B14F-4D97-AF65-F5344CB8AC3E}">
        <p14:creationId xmlns:p14="http://schemas.microsoft.com/office/powerpoint/2010/main" val="3725085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5428C0-9819-4576-85C9-CE285195E6A8}"/>
              </a:ext>
            </a:extLst>
          </p:cNvPr>
          <p:cNvSpPr>
            <a:spLocks noGrp="1"/>
          </p:cNvSpPr>
          <p:nvPr>
            <p:ph type="sldNum" sz="quarter" idx="12"/>
          </p:nvPr>
        </p:nvSpPr>
        <p:spPr/>
        <p:txBody>
          <a:bodyPr/>
          <a:lstStyle/>
          <a:p>
            <a:pPr>
              <a:defRPr/>
            </a:pPr>
            <a:fld id="{2084576A-2B98-48FC-8B5F-C43BD8E586A5}" type="slidenum">
              <a:rPr lang="en-US" altLang="en-US" smtClean="0"/>
              <a:pPr>
                <a:defRPr/>
              </a:pPr>
              <a:t>45</a:t>
            </a:fld>
            <a:endParaRPr lang="en-US" altLang="en-US"/>
          </a:p>
        </p:txBody>
      </p:sp>
      <p:pic>
        <p:nvPicPr>
          <p:cNvPr id="3" name="Picture 2">
            <a:extLst>
              <a:ext uri="{FF2B5EF4-FFF2-40B4-BE49-F238E27FC236}">
                <a16:creationId xmlns:a16="http://schemas.microsoft.com/office/drawing/2014/main" id="{060879E6-84E8-4C20-A611-03C2F530AD16}"/>
              </a:ext>
            </a:extLst>
          </p:cNvPr>
          <p:cNvPicPr>
            <a:picLocks noChangeAspect="1"/>
          </p:cNvPicPr>
          <p:nvPr/>
        </p:nvPicPr>
        <p:blipFill>
          <a:blip r:embed="rId3"/>
          <a:stretch>
            <a:fillRect/>
          </a:stretch>
        </p:blipFill>
        <p:spPr>
          <a:xfrm>
            <a:off x="243465" y="289288"/>
            <a:ext cx="8657070" cy="6279424"/>
          </a:xfrm>
          <a:prstGeom prst="rect">
            <a:avLst/>
          </a:prstGeom>
        </p:spPr>
      </p:pic>
    </p:spTree>
    <p:extLst>
      <p:ext uri="{BB962C8B-B14F-4D97-AF65-F5344CB8AC3E}">
        <p14:creationId xmlns:p14="http://schemas.microsoft.com/office/powerpoint/2010/main" val="2331566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225A3B-C36D-4384-B639-B7CB511BE506}"/>
              </a:ext>
            </a:extLst>
          </p:cNvPr>
          <p:cNvSpPr>
            <a:spLocks noGrp="1"/>
          </p:cNvSpPr>
          <p:nvPr>
            <p:ph type="sldNum" sz="quarter" idx="12"/>
          </p:nvPr>
        </p:nvSpPr>
        <p:spPr/>
        <p:txBody>
          <a:bodyPr/>
          <a:lstStyle/>
          <a:p>
            <a:pPr>
              <a:defRPr/>
            </a:pPr>
            <a:fld id="{2084576A-2B98-48FC-8B5F-C43BD8E586A5}" type="slidenum">
              <a:rPr lang="en-US" altLang="en-US" smtClean="0"/>
              <a:pPr>
                <a:defRPr/>
              </a:pPr>
              <a:t>46</a:t>
            </a:fld>
            <a:endParaRPr lang="en-US" altLang="en-US"/>
          </a:p>
        </p:txBody>
      </p:sp>
      <p:pic>
        <p:nvPicPr>
          <p:cNvPr id="3" name="Picture 2">
            <a:extLst>
              <a:ext uri="{FF2B5EF4-FFF2-40B4-BE49-F238E27FC236}">
                <a16:creationId xmlns:a16="http://schemas.microsoft.com/office/drawing/2014/main" id="{C62553FB-CA41-4D61-8953-F69A4B4FFDFD}"/>
              </a:ext>
            </a:extLst>
          </p:cNvPr>
          <p:cNvPicPr>
            <a:picLocks noChangeAspect="1"/>
          </p:cNvPicPr>
          <p:nvPr/>
        </p:nvPicPr>
        <p:blipFill>
          <a:blip r:embed="rId3"/>
          <a:stretch>
            <a:fillRect/>
          </a:stretch>
        </p:blipFill>
        <p:spPr>
          <a:xfrm>
            <a:off x="234320" y="280143"/>
            <a:ext cx="8675360" cy="6297714"/>
          </a:xfrm>
          <a:prstGeom prst="rect">
            <a:avLst/>
          </a:prstGeom>
        </p:spPr>
      </p:pic>
    </p:spTree>
    <p:extLst>
      <p:ext uri="{BB962C8B-B14F-4D97-AF65-F5344CB8AC3E}">
        <p14:creationId xmlns:p14="http://schemas.microsoft.com/office/powerpoint/2010/main" val="2231873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4158EA-EE42-4CBC-B8BC-EA154BF28A53}"/>
              </a:ext>
            </a:extLst>
          </p:cNvPr>
          <p:cNvPicPr>
            <a:picLocks noChangeAspect="1"/>
          </p:cNvPicPr>
          <p:nvPr/>
        </p:nvPicPr>
        <p:blipFill>
          <a:blip r:embed="rId3"/>
          <a:stretch>
            <a:fillRect/>
          </a:stretch>
        </p:blipFill>
        <p:spPr>
          <a:xfrm>
            <a:off x="286140" y="514859"/>
            <a:ext cx="8571719" cy="5828281"/>
          </a:xfrm>
          <a:prstGeom prst="rect">
            <a:avLst/>
          </a:prstGeom>
        </p:spPr>
      </p:pic>
    </p:spTree>
    <p:extLst>
      <p:ext uri="{BB962C8B-B14F-4D97-AF65-F5344CB8AC3E}">
        <p14:creationId xmlns:p14="http://schemas.microsoft.com/office/powerpoint/2010/main" val="3225662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EF71BD-5911-4630-8D83-CEB94EEABF09}"/>
              </a:ext>
            </a:extLst>
          </p:cNvPr>
          <p:cNvPicPr>
            <a:picLocks noChangeAspect="1"/>
          </p:cNvPicPr>
          <p:nvPr/>
        </p:nvPicPr>
        <p:blipFill>
          <a:blip r:embed="rId3"/>
          <a:stretch>
            <a:fillRect/>
          </a:stretch>
        </p:blipFill>
        <p:spPr>
          <a:xfrm>
            <a:off x="482600" y="648207"/>
            <a:ext cx="8178799" cy="5561585"/>
          </a:xfrm>
          <a:prstGeom prst="rect">
            <a:avLst/>
          </a:prstGeom>
        </p:spPr>
      </p:pic>
      <p:sp>
        <p:nvSpPr>
          <p:cNvPr id="2" name="Slide Number Placeholder 1">
            <a:extLst>
              <a:ext uri="{FF2B5EF4-FFF2-40B4-BE49-F238E27FC236}">
                <a16:creationId xmlns:a16="http://schemas.microsoft.com/office/drawing/2014/main" id="{489589CA-F412-4FEA-9A55-99263A3285B9}"/>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2084576A-2B98-48FC-8B5F-C43BD8E586A5}" type="slidenum">
              <a:rPr lang="en-US" altLang="en-US" smtClean="0"/>
              <a:pPr>
                <a:spcAft>
                  <a:spcPts val="600"/>
                </a:spcAft>
                <a:defRPr/>
              </a:pPr>
              <a:t>48</a:t>
            </a:fld>
            <a:endParaRPr lang="en-US" altLang="en-US"/>
          </a:p>
        </p:txBody>
      </p:sp>
    </p:spTree>
    <p:extLst>
      <p:ext uri="{BB962C8B-B14F-4D97-AF65-F5344CB8AC3E}">
        <p14:creationId xmlns:p14="http://schemas.microsoft.com/office/powerpoint/2010/main" val="2246231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7663-9C78-40FF-BCD4-D441218768EB}"/>
              </a:ext>
            </a:extLst>
          </p:cNvPr>
          <p:cNvSpPr>
            <a:spLocks noGrp="1"/>
          </p:cNvSpPr>
          <p:nvPr>
            <p:ph type="title"/>
          </p:nvPr>
        </p:nvSpPr>
        <p:spPr>
          <a:xfrm>
            <a:off x="457200" y="2286000"/>
            <a:ext cx="8229600" cy="1143000"/>
          </a:xfrm>
        </p:spPr>
        <p:txBody>
          <a:bodyPr/>
          <a:lstStyle/>
          <a:p>
            <a:r>
              <a:rPr lang="en-US" dirty="0"/>
              <a:t>Solutions</a:t>
            </a:r>
          </a:p>
        </p:txBody>
      </p:sp>
      <p:sp>
        <p:nvSpPr>
          <p:cNvPr id="3" name="Slide Number Placeholder 2">
            <a:extLst>
              <a:ext uri="{FF2B5EF4-FFF2-40B4-BE49-F238E27FC236}">
                <a16:creationId xmlns:a16="http://schemas.microsoft.com/office/drawing/2014/main" id="{A0A24CA4-C85D-4DDA-9385-CE7149D0EB77}"/>
              </a:ext>
            </a:extLst>
          </p:cNvPr>
          <p:cNvSpPr>
            <a:spLocks noGrp="1"/>
          </p:cNvSpPr>
          <p:nvPr>
            <p:ph type="sldNum" sz="quarter" idx="12"/>
          </p:nvPr>
        </p:nvSpPr>
        <p:spPr/>
        <p:txBody>
          <a:bodyPr/>
          <a:lstStyle/>
          <a:p>
            <a:pPr>
              <a:defRPr/>
            </a:pPr>
            <a:fld id="{41AE1CBD-0881-4AB3-A7E4-1DFF4BC8F672}" type="slidenum">
              <a:rPr lang="en-US" altLang="en-US" smtClean="0"/>
              <a:pPr>
                <a:defRPr/>
              </a:pPr>
              <a:t>49</a:t>
            </a:fld>
            <a:endParaRPr lang="en-US" altLang="en-US"/>
          </a:p>
        </p:txBody>
      </p:sp>
    </p:spTree>
    <p:extLst>
      <p:ext uri="{BB962C8B-B14F-4D97-AF65-F5344CB8AC3E}">
        <p14:creationId xmlns:p14="http://schemas.microsoft.com/office/powerpoint/2010/main" val="341161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A05B-1F79-47E5-B04F-75BAB0470EFE}"/>
              </a:ext>
            </a:extLst>
          </p:cNvPr>
          <p:cNvSpPr>
            <a:spLocks noGrp="1"/>
          </p:cNvSpPr>
          <p:nvPr>
            <p:ph type="ctrTitle"/>
          </p:nvPr>
        </p:nvSpPr>
        <p:spPr>
          <a:xfrm>
            <a:off x="685800" y="269912"/>
            <a:ext cx="7772400" cy="1752600"/>
          </a:xfrm>
        </p:spPr>
        <p:txBody>
          <a:bodyPr>
            <a:normAutofit/>
          </a:bodyPr>
          <a:lstStyle/>
          <a:p>
            <a:r>
              <a:rPr lang="en-US" sz="3200" b="1" dirty="0"/>
              <a:t>In 1994, When America Entered NAFTA:</a:t>
            </a:r>
          </a:p>
        </p:txBody>
      </p:sp>
      <p:sp>
        <p:nvSpPr>
          <p:cNvPr id="3" name="Subtitle 2">
            <a:extLst>
              <a:ext uri="{FF2B5EF4-FFF2-40B4-BE49-F238E27FC236}">
                <a16:creationId xmlns:a16="http://schemas.microsoft.com/office/drawing/2014/main" id="{5F3F92F3-7BB0-450D-90AA-0837B9107498}"/>
              </a:ext>
            </a:extLst>
          </p:cNvPr>
          <p:cNvSpPr>
            <a:spLocks noGrp="1"/>
          </p:cNvSpPr>
          <p:nvPr>
            <p:ph type="subTitle" idx="1"/>
          </p:nvPr>
        </p:nvSpPr>
        <p:spPr>
          <a:xfrm>
            <a:off x="1371600" y="1844824"/>
            <a:ext cx="6400800" cy="4248472"/>
          </a:xfrm>
        </p:spPr>
        <p:txBody>
          <a:bodyPr/>
          <a:lstStyle/>
          <a:p>
            <a:pPr marL="457200" indent="-457200" algn="l">
              <a:buFont typeface="Arial" panose="020B0604020202020204" pitchFamily="34" charset="0"/>
              <a:buChar char="•"/>
            </a:pPr>
            <a:r>
              <a:rPr lang="en-US" sz="2800" dirty="0"/>
              <a:t>Fewer than 907K Beef Cow Farms/Ranches</a:t>
            </a:r>
          </a:p>
          <a:p>
            <a:pPr marL="457200" indent="-457200" algn="l">
              <a:buFont typeface="Arial" panose="020B0604020202020204" pitchFamily="34" charset="0"/>
              <a:buChar char="•"/>
            </a:pPr>
            <a:r>
              <a:rPr lang="en-US" sz="2800" dirty="0"/>
              <a:t>Fewer than 35 mil. Beef Mother Cows</a:t>
            </a:r>
          </a:p>
          <a:p>
            <a:pPr marL="457200" indent="-457200" algn="l">
              <a:buFont typeface="Arial" panose="020B0604020202020204" pitchFamily="34" charset="0"/>
              <a:buChar char="•"/>
            </a:pPr>
            <a:r>
              <a:rPr lang="en-US" sz="2800" dirty="0"/>
              <a:t>Had 112K Feedlots (1996 data)</a:t>
            </a:r>
          </a:p>
          <a:p>
            <a:pPr marL="457200" indent="-457200" algn="l">
              <a:buFont typeface="Arial" panose="020B0604020202020204" pitchFamily="34" charset="0"/>
              <a:buChar char="•"/>
            </a:pPr>
            <a:r>
              <a:rPr lang="en-US" sz="2800" dirty="0"/>
              <a:t>Only 882 Remaining Fed. Insp. Plants Slaughtered 33.5 mil. Cattle</a:t>
            </a:r>
          </a:p>
          <a:p>
            <a:pPr marL="457200" indent="-457200" algn="l">
              <a:buFont typeface="Arial" panose="020B0604020202020204" pitchFamily="34" charset="0"/>
              <a:buChar char="•"/>
            </a:pPr>
            <a:r>
              <a:rPr lang="en-US" sz="2800" dirty="0"/>
              <a:t>Big 4 Packers Controlled 81% of Fed Cattle Slaughter</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3962946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CE76-5569-4BCD-BDDF-E04C94CF55A3}"/>
              </a:ext>
            </a:extLst>
          </p:cNvPr>
          <p:cNvSpPr>
            <a:spLocks noGrp="1"/>
          </p:cNvSpPr>
          <p:nvPr>
            <p:ph type="ctrTitle"/>
          </p:nvPr>
        </p:nvSpPr>
        <p:spPr>
          <a:xfrm>
            <a:off x="827584" y="620688"/>
            <a:ext cx="7772400" cy="1470025"/>
          </a:xfrm>
        </p:spPr>
        <p:txBody>
          <a:bodyPr/>
          <a:lstStyle/>
          <a:p>
            <a:pPr marL="742950" indent="-742950" algn="l">
              <a:buFont typeface="+mj-lt"/>
              <a:buAutoNum type="arabicPeriod"/>
            </a:pPr>
            <a:r>
              <a:rPr lang="en-US" dirty="0"/>
              <a:t>Restore Competition in the Domestic Beef Market</a:t>
            </a:r>
          </a:p>
        </p:txBody>
      </p:sp>
      <p:sp>
        <p:nvSpPr>
          <p:cNvPr id="3" name="Subtitle 2">
            <a:extLst>
              <a:ext uri="{FF2B5EF4-FFF2-40B4-BE49-F238E27FC236}">
                <a16:creationId xmlns:a16="http://schemas.microsoft.com/office/drawing/2014/main" id="{5BBCF3BD-9040-4B23-8F17-8F1C0EB67D20}"/>
              </a:ext>
            </a:extLst>
          </p:cNvPr>
          <p:cNvSpPr>
            <a:spLocks noGrp="1"/>
          </p:cNvSpPr>
          <p:nvPr>
            <p:ph type="subTitle" idx="1"/>
          </p:nvPr>
        </p:nvSpPr>
        <p:spPr>
          <a:xfrm>
            <a:off x="1371600" y="2276872"/>
            <a:ext cx="6400800" cy="3672408"/>
          </a:xfrm>
        </p:spPr>
        <p:txBody>
          <a:bodyPr/>
          <a:lstStyle/>
          <a:p>
            <a:r>
              <a:rPr lang="en-US" b="1" i="1" dirty="0"/>
              <a:t>First Step to Address Globalization</a:t>
            </a:r>
            <a:endParaRPr lang="en-US" sz="1600" b="1" i="1" dirty="0"/>
          </a:p>
          <a:p>
            <a:endParaRPr lang="en-US" sz="1600" b="1" i="1" dirty="0"/>
          </a:p>
          <a:p>
            <a:r>
              <a:rPr lang="en-US" b="1" i="1" dirty="0"/>
              <a:t>Require All Beef Sold in America to be Labeled With Its Country of Origin</a:t>
            </a:r>
          </a:p>
          <a:p>
            <a:r>
              <a:rPr lang="en-US" b="1" i="1" dirty="0">
                <a:solidFill>
                  <a:srgbClr val="00B0F0"/>
                </a:solidFill>
              </a:rPr>
              <a:t>www.labelourbeef.com</a:t>
            </a:r>
          </a:p>
        </p:txBody>
      </p:sp>
    </p:spTree>
    <p:extLst>
      <p:ext uri="{BB962C8B-B14F-4D97-AF65-F5344CB8AC3E}">
        <p14:creationId xmlns:p14="http://schemas.microsoft.com/office/powerpoint/2010/main" val="2774860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5A6033-DC62-4481-ABA3-6D259414CFA4}"/>
              </a:ext>
            </a:extLst>
          </p:cNvPr>
          <p:cNvSpPr>
            <a:spLocks noGrp="1"/>
          </p:cNvSpPr>
          <p:nvPr>
            <p:ph type="sldNum" sz="quarter" idx="12"/>
          </p:nvPr>
        </p:nvSpPr>
        <p:spPr/>
        <p:txBody>
          <a:bodyPr/>
          <a:lstStyle/>
          <a:p>
            <a:pPr>
              <a:defRPr/>
            </a:pPr>
            <a:fld id="{2084576A-2B98-48FC-8B5F-C43BD8E586A5}" type="slidenum">
              <a:rPr lang="en-US" altLang="en-US" smtClean="0"/>
              <a:pPr>
                <a:defRPr/>
              </a:pPr>
              <a:t>51</a:t>
            </a:fld>
            <a:endParaRPr lang="en-US" altLang="en-US"/>
          </a:p>
        </p:txBody>
      </p:sp>
      <p:sp>
        <p:nvSpPr>
          <p:cNvPr id="3" name="Rectangle 2">
            <a:extLst>
              <a:ext uri="{FF2B5EF4-FFF2-40B4-BE49-F238E27FC236}">
                <a16:creationId xmlns:a16="http://schemas.microsoft.com/office/drawing/2014/main" id="{9908DEDA-02E1-464D-B2AB-B8BD7A0B8E6D}"/>
              </a:ext>
            </a:extLst>
          </p:cNvPr>
          <p:cNvSpPr/>
          <p:nvPr/>
        </p:nvSpPr>
        <p:spPr>
          <a:xfrm>
            <a:off x="683568" y="1427648"/>
            <a:ext cx="7776864" cy="4585871"/>
          </a:xfrm>
          <a:prstGeom prst="rect">
            <a:avLst/>
          </a:prstGeom>
        </p:spPr>
        <p:txBody>
          <a:bodyPr wrap="square">
            <a:spAutoFit/>
          </a:bodyPr>
          <a:lstStyle/>
          <a:p>
            <a:r>
              <a:rPr lang="en-US" sz="4400" dirty="0"/>
              <a:t>“In short, beef is beef, whether the cattle were born in Montana, Manitoba, or Mazatlán. The same goes for hogs, chickens, and other livestock.”</a:t>
            </a:r>
          </a:p>
          <a:p>
            <a:endParaRPr lang="en-US" sz="4400" dirty="0"/>
          </a:p>
          <a:p>
            <a:r>
              <a:rPr lang="en-US" sz="2800" i="1" dirty="0"/>
              <a:t>NCBA, et al. vs USDA, </a:t>
            </a:r>
            <a:r>
              <a:rPr lang="en-US" sz="2800" dirty="0"/>
              <a:t>July 2013</a:t>
            </a:r>
          </a:p>
        </p:txBody>
      </p:sp>
    </p:spTree>
    <p:extLst>
      <p:ext uri="{BB962C8B-B14F-4D97-AF65-F5344CB8AC3E}">
        <p14:creationId xmlns:p14="http://schemas.microsoft.com/office/powerpoint/2010/main" val="3277323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CD9D-925A-4ACB-876E-79FB9163E531}"/>
              </a:ext>
            </a:extLst>
          </p:cNvPr>
          <p:cNvSpPr>
            <a:spLocks noGrp="1"/>
          </p:cNvSpPr>
          <p:nvPr>
            <p:ph type="title"/>
          </p:nvPr>
        </p:nvSpPr>
        <p:spPr>
          <a:xfrm>
            <a:off x="457200" y="274638"/>
            <a:ext cx="8229600" cy="6250706"/>
          </a:xfrm>
        </p:spPr>
        <p:txBody>
          <a:bodyPr/>
          <a:lstStyle/>
          <a:p>
            <a:pPr marL="0" marR="0" algn="l">
              <a:spcBef>
                <a:spcPts val="0"/>
              </a:spcBef>
              <a:spcAft>
                <a:spcPts val="0"/>
              </a:spcAft>
            </a:pPr>
            <a:br>
              <a:rPr lang="en-US" sz="2800" dirty="0">
                <a:latin typeface="Calibri" panose="020F0502020204030204" pitchFamily="34" charset="0"/>
                <a:ea typeface="Calibri" panose="020F0502020204030204" pitchFamily="34" charset="0"/>
              </a:rPr>
            </a:br>
            <a:r>
              <a:rPr lang="en-US" dirty="0">
                <a:latin typeface="Calibri" panose="020F0502020204030204" pitchFamily="34" charset="0"/>
                <a:ea typeface="Calibri" panose="020F0502020204030204" pitchFamily="34" charset="0"/>
              </a:rPr>
              <a:t> </a:t>
            </a:r>
            <a:br>
              <a:rPr lang="en-US" sz="2800" dirty="0">
                <a:latin typeface="Calibri" panose="020F0502020204030204" pitchFamily="34" charset="0"/>
                <a:ea typeface="Calibri" panose="020F0502020204030204" pitchFamily="34" charset="0"/>
              </a:rPr>
            </a:br>
            <a:r>
              <a:rPr lang="en-US" sz="2800" dirty="0">
                <a:latin typeface="Calibri" panose="020F0502020204030204" pitchFamily="34" charset="0"/>
                <a:ea typeface="Calibri" panose="020F0502020204030204" pitchFamily="34" charset="0"/>
              </a:rPr>
              <a:t>“There is another obvious lawful explanation for increased imports. In 2016, Congress repealed the Mandatory Country of Origin Labeling (COOL) rule for beef. . . When the rule was in place, domestic feedlots could charge higher prices than foreign feedlots because of the premium paid for domestic beef. . . After the rule was repealed, foreign beef no longer had to be labelled as such. That spurred additional imports and caused domestic cattle prices to fall.”</a:t>
            </a:r>
            <a:br>
              <a:rPr lang="en-US" sz="2800" dirty="0">
                <a:latin typeface="Calibri" panose="020F0502020204030204" pitchFamily="34" charset="0"/>
                <a:ea typeface="Calibri" panose="020F0502020204030204" pitchFamily="34" charset="0"/>
              </a:rPr>
            </a:br>
            <a:br>
              <a:rPr lang="en-US" sz="2800" dirty="0">
                <a:latin typeface="Calibri" panose="020F0502020204030204" pitchFamily="34" charset="0"/>
                <a:ea typeface="Calibri" panose="020F0502020204030204" pitchFamily="34" charset="0"/>
              </a:rPr>
            </a:br>
            <a:r>
              <a:rPr lang="en-US" sz="1400" dirty="0">
                <a:latin typeface="Calibri" panose="020F0502020204030204" pitchFamily="34" charset="0"/>
                <a:ea typeface="Calibri" panose="020F0502020204030204" pitchFamily="34" charset="0"/>
              </a:rPr>
              <a:t>The above quote is found on pages 33-34 in the Defendant’s Nov. 13, 2019 joint brief in support of their motion to dismiss our pending antitrust lawsuit.  </a:t>
            </a:r>
            <a:br>
              <a:rPr lang="en-US" sz="2800" dirty="0">
                <a:latin typeface="Calibri" panose="020F0502020204030204" pitchFamily="34" charset="0"/>
                <a:ea typeface="Calibri" panose="020F0502020204030204" pitchFamily="34" charset="0"/>
              </a:rPr>
            </a:br>
            <a:endParaRPr lang="en-US" dirty="0"/>
          </a:p>
        </p:txBody>
      </p:sp>
      <p:sp>
        <p:nvSpPr>
          <p:cNvPr id="3" name="Slide Number Placeholder 2">
            <a:extLst>
              <a:ext uri="{FF2B5EF4-FFF2-40B4-BE49-F238E27FC236}">
                <a16:creationId xmlns:a16="http://schemas.microsoft.com/office/drawing/2014/main" id="{04C704F3-7008-425A-8CAC-845942F742B6}"/>
              </a:ext>
            </a:extLst>
          </p:cNvPr>
          <p:cNvSpPr>
            <a:spLocks noGrp="1"/>
          </p:cNvSpPr>
          <p:nvPr>
            <p:ph type="sldNum" sz="quarter" idx="12"/>
          </p:nvPr>
        </p:nvSpPr>
        <p:spPr/>
        <p:txBody>
          <a:bodyPr/>
          <a:lstStyle/>
          <a:p>
            <a:pPr>
              <a:defRPr/>
            </a:pPr>
            <a:fld id="{41AE1CBD-0881-4AB3-A7E4-1DFF4BC8F672}" type="slidenum">
              <a:rPr lang="en-US" altLang="en-US" smtClean="0"/>
              <a:pPr>
                <a:defRPr/>
              </a:pPr>
              <a:t>52</a:t>
            </a:fld>
            <a:endParaRPr lang="en-US" altLang="en-US"/>
          </a:p>
        </p:txBody>
      </p:sp>
    </p:spTree>
    <p:extLst>
      <p:ext uri="{BB962C8B-B14F-4D97-AF65-F5344CB8AC3E}">
        <p14:creationId xmlns:p14="http://schemas.microsoft.com/office/powerpoint/2010/main" val="450311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CE76-5569-4BCD-BDDF-E04C94CF55A3}"/>
              </a:ext>
            </a:extLst>
          </p:cNvPr>
          <p:cNvSpPr>
            <a:spLocks noGrp="1"/>
          </p:cNvSpPr>
          <p:nvPr>
            <p:ph type="ctrTitle"/>
          </p:nvPr>
        </p:nvSpPr>
        <p:spPr>
          <a:xfrm>
            <a:off x="827584" y="620688"/>
            <a:ext cx="7772400" cy="1470025"/>
          </a:xfrm>
        </p:spPr>
        <p:txBody>
          <a:bodyPr/>
          <a:lstStyle/>
          <a:p>
            <a:pPr marL="742950" indent="-742950" algn="l">
              <a:buFont typeface="+mj-lt"/>
              <a:buAutoNum type="arabicPeriod" startAt="2"/>
            </a:pPr>
            <a:r>
              <a:rPr lang="en-US" dirty="0"/>
              <a:t>Restore Competition in the Domestic Cattle Market</a:t>
            </a:r>
          </a:p>
        </p:txBody>
      </p:sp>
      <p:sp>
        <p:nvSpPr>
          <p:cNvPr id="3" name="Subtitle 2">
            <a:extLst>
              <a:ext uri="{FF2B5EF4-FFF2-40B4-BE49-F238E27FC236}">
                <a16:creationId xmlns:a16="http://schemas.microsoft.com/office/drawing/2014/main" id="{5BBCF3BD-9040-4B23-8F17-8F1C0EB67D20}"/>
              </a:ext>
            </a:extLst>
          </p:cNvPr>
          <p:cNvSpPr>
            <a:spLocks noGrp="1"/>
          </p:cNvSpPr>
          <p:nvPr>
            <p:ph type="subTitle" idx="1"/>
          </p:nvPr>
        </p:nvSpPr>
        <p:spPr>
          <a:xfrm>
            <a:off x="1371600" y="2276872"/>
            <a:ext cx="6400800" cy="3744416"/>
          </a:xfrm>
        </p:spPr>
        <p:txBody>
          <a:bodyPr/>
          <a:lstStyle/>
          <a:p>
            <a:r>
              <a:rPr lang="en-US" b="1" i="1" dirty="0"/>
              <a:t>First Step to Address Concentration</a:t>
            </a:r>
          </a:p>
          <a:p>
            <a:endParaRPr lang="en-US" b="1" i="1" dirty="0"/>
          </a:p>
          <a:p>
            <a:r>
              <a:rPr lang="en-US" b="1" i="1" dirty="0"/>
              <a:t>Force Packers to Compete for Domestic Cattle Supplies:  Mandate Minimum 50% Negotiated Cash Purchases</a:t>
            </a:r>
          </a:p>
        </p:txBody>
      </p:sp>
    </p:spTree>
    <p:extLst>
      <p:ext uri="{BB962C8B-B14F-4D97-AF65-F5344CB8AC3E}">
        <p14:creationId xmlns:p14="http://schemas.microsoft.com/office/powerpoint/2010/main" val="459098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700E-776D-4A1B-9C69-84120A89FCBA}"/>
              </a:ext>
            </a:extLst>
          </p:cNvPr>
          <p:cNvSpPr>
            <a:spLocks noGrp="1"/>
          </p:cNvSpPr>
          <p:nvPr>
            <p:ph type="ctrTitle"/>
          </p:nvPr>
        </p:nvSpPr>
        <p:spPr>
          <a:xfrm>
            <a:off x="685800" y="188640"/>
            <a:ext cx="7772400" cy="1656184"/>
          </a:xfrm>
        </p:spPr>
        <p:txBody>
          <a:bodyPr/>
          <a:lstStyle/>
          <a:p>
            <a:pPr marL="0" marR="0">
              <a:lnSpc>
                <a:spcPct val="107000"/>
              </a:lnSpc>
              <a:spcBef>
                <a:spcPts val="0"/>
              </a:spcBef>
              <a:spcAft>
                <a:spcPts val="0"/>
              </a:spcAft>
            </a:pPr>
            <a:br>
              <a:rPr lang="en-US" sz="4000" b="1" dirty="0">
                <a:effectLst/>
                <a:latin typeface="Times New Roman" panose="02020603050405020304" pitchFamily="18" charset="0"/>
                <a:ea typeface="Calibri" panose="020F0502020204030204" pitchFamily="34" charset="0"/>
                <a:cs typeface="Arial" panose="020B0604020202020204" pitchFamily="34" charset="0"/>
              </a:rPr>
            </a:br>
            <a:r>
              <a:rPr lang="en-US" sz="4000" b="1" dirty="0">
                <a:effectLst/>
                <a:latin typeface="Times New Roman" panose="02020603050405020304" pitchFamily="18" charset="0"/>
                <a:ea typeface="Calibri" panose="020F0502020204030204" pitchFamily="34" charset="0"/>
                <a:cs typeface="Arial" panose="020B0604020202020204" pitchFamily="34" charset="0"/>
              </a:rPr>
              <a:t>This is a Call to Action </a:t>
            </a:r>
            <a:r>
              <a:rPr lang="en-US" sz="40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Subtitle 2">
            <a:extLst>
              <a:ext uri="{FF2B5EF4-FFF2-40B4-BE49-F238E27FC236}">
                <a16:creationId xmlns:a16="http://schemas.microsoft.com/office/drawing/2014/main" id="{23546555-1129-4E55-BB97-8046A9F765F7}"/>
              </a:ext>
            </a:extLst>
          </p:cNvPr>
          <p:cNvSpPr>
            <a:spLocks noGrp="1"/>
          </p:cNvSpPr>
          <p:nvPr>
            <p:ph type="subTitle" idx="1"/>
          </p:nvPr>
        </p:nvSpPr>
        <p:spPr>
          <a:xfrm>
            <a:off x="611560" y="1412776"/>
            <a:ext cx="7846640" cy="4824536"/>
          </a:xfrm>
        </p:spPr>
        <p:txBody>
          <a:bodyPr/>
          <a:lstStyle/>
          <a:p>
            <a:pPr marL="514350" indent="-514350" algn="l">
              <a:buAutoNum type="arabicPeriod"/>
            </a:pPr>
            <a:r>
              <a:rPr lang="en-US" sz="2800" dirty="0">
                <a:effectLst/>
                <a:latin typeface="Times New Roman" panose="02020603050405020304" pitchFamily="18" charset="0"/>
                <a:ea typeface="Calibri" panose="020F0502020204030204" pitchFamily="34" charset="0"/>
                <a:cs typeface="Arial" panose="020B0604020202020204" pitchFamily="34" charset="0"/>
              </a:rPr>
              <a:t>Call each of your members of Congress and tell them:</a:t>
            </a:r>
          </a:p>
          <a:p>
            <a:pPr marL="971550" lvl="1" indent="-514350" algn="l">
              <a:buFont typeface="+mj-lt"/>
              <a:buAutoNum type="alphaLcParenR"/>
            </a:pPr>
            <a:r>
              <a:rPr lang="en-US" dirty="0">
                <a:effectLst/>
                <a:latin typeface="Times New Roman" panose="02020603050405020304" pitchFamily="18" charset="0"/>
                <a:ea typeface="Calibri" panose="020F0502020204030204" pitchFamily="34" charset="0"/>
                <a:cs typeface="Arial" panose="020B0604020202020204" pitchFamily="34" charset="0"/>
              </a:rPr>
              <a:t>Support and quickly pass S.949, the Grassley/Tester bill that will revive the dysfunctional fed cattle market. </a:t>
            </a:r>
          </a:p>
          <a:p>
            <a:pPr marL="971550" lvl="1" indent="-514350" algn="l">
              <a:buFont typeface="+mj-lt"/>
              <a:buAutoNum type="alphaLcParenR"/>
            </a:pPr>
            <a:r>
              <a:rPr lang="en-US" dirty="0">
                <a:latin typeface="Times New Roman" panose="02020603050405020304" pitchFamily="18" charset="0"/>
                <a:ea typeface="Calibri" panose="020F0502020204030204" pitchFamily="34" charset="0"/>
                <a:cs typeface="Arial" panose="020B0604020202020204" pitchFamily="34" charset="0"/>
              </a:rPr>
              <a:t>Support and quickly pass the Thune/Tester/Rounds/Booker bill, the American Beef Labeling Act, S.2716, that </a:t>
            </a:r>
            <a:r>
              <a:rPr lang="en-US" dirty="0">
                <a:effectLst/>
                <a:latin typeface="Times New Roman" panose="02020603050405020304" pitchFamily="18" charset="0"/>
                <a:ea typeface="Calibri" panose="020F0502020204030204" pitchFamily="34" charset="0"/>
                <a:cs typeface="Arial" panose="020B0604020202020204" pitchFamily="34" charset="0"/>
              </a:rPr>
              <a:t>restores mandatory country of origin labeling for beef.</a:t>
            </a:r>
            <a:br>
              <a:rPr lang="en-US"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Tree>
    <p:extLst>
      <p:ext uri="{BB962C8B-B14F-4D97-AF65-F5344CB8AC3E}">
        <p14:creationId xmlns:p14="http://schemas.microsoft.com/office/powerpoint/2010/main" val="22160145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C39A-D9B8-4448-B648-F559F3B1986D}"/>
              </a:ext>
            </a:extLst>
          </p:cNvPr>
          <p:cNvSpPr>
            <a:spLocks noGrp="1"/>
          </p:cNvSpPr>
          <p:nvPr>
            <p:ph type="title"/>
          </p:nvPr>
        </p:nvSpPr>
        <p:spPr>
          <a:xfrm>
            <a:off x="464460" y="872716"/>
            <a:ext cx="8229600" cy="5112568"/>
          </a:xfrm>
        </p:spPr>
        <p:txBody>
          <a:bodyPr/>
          <a:lstStyle/>
          <a:p>
            <a:r>
              <a:rPr lang="en-US" dirty="0"/>
              <a:t>Your Broken Cattle Market Will Not Fix Itself.  </a:t>
            </a:r>
            <a:br>
              <a:rPr lang="en-US" dirty="0"/>
            </a:br>
            <a:br>
              <a:rPr lang="en-US" dirty="0"/>
            </a:br>
            <a:r>
              <a:rPr lang="en-US" sz="4000" dirty="0">
                <a:latin typeface="Arial" panose="020B0604020202020204" pitchFamily="34" charset="0"/>
                <a:cs typeface="Arial" panose="020B0604020202020204" pitchFamily="34" charset="0"/>
              </a:rPr>
              <a:t>If You Do Not Act Now, Your </a:t>
            </a:r>
            <a:r>
              <a:rPr lang="en-US" sz="4000" dirty="0">
                <a:effectLst/>
                <a:latin typeface="Arial" panose="020B0604020202020204" pitchFamily="34" charset="0"/>
                <a:ea typeface="Calibri" panose="020F0502020204030204" pitchFamily="34" charset="0"/>
                <a:cs typeface="Arial" panose="020B0604020202020204" pitchFamily="34" charset="0"/>
              </a:rPr>
              <a:t> Marketplace Will Soon Look Like the Vertically Controlled Poultry and Hog Markets.</a:t>
            </a:r>
            <a:endParaRPr lang="en-US" sz="4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F0EC39B-FC8F-4D29-9B43-97759BAD8955}"/>
              </a:ext>
            </a:extLst>
          </p:cNvPr>
          <p:cNvSpPr>
            <a:spLocks noGrp="1"/>
          </p:cNvSpPr>
          <p:nvPr>
            <p:ph type="sldNum" sz="quarter" idx="12"/>
          </p:nvPr>
        </p:nvSpPr>
        <p:spPr/>
        <p:txBody>
          <a:bodyPr/>
          <a:lstStyle/>
          <a:p>
            <a:pPr>
              <a:defRPr/>
            </a:pPr>
            <a:fld id="{41AE1CBD-0881-4AB3-A7E4-1DFF4BC8F672}" type="slidenum">
              <a:rPr lang="en-US" altLang="en-US" smtClean="0"/>
              <a:pPr>
                <a:defRPr/>
              </a:pPr>
              <a:t>55</a:t>
            </a:fld>
            <a:endParaRPr lang="en-US" altLang="en-US"/>
          </a:p>
        </p:txBody>
      </p:sp>
    </p:spTree>
    <p:extLst>
      <p:ext uri="{BB962C8B-B14F-4D97-AF65-F5344CB8AC3E}">
        <p14:creationId xmlns:p14="http://schemas.microsoft.com/office/powerpoint/2010/main" val="3301803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2D9E-653E-4154-8ADF-0150ADF199D5}"/>
              </a:ext>
            </a:extLst>
          </p:cNvPr>
          <p:cNvSpPr>
            <a:spLocks noGrp="1"/>
          </p:cNvSpPr>
          <p:nvPr>
            <p:ph type="title"/>
          </p:nvPr>
        </p:nvSpPr>
        <p:spPr>
          <a:xfrm>
            <a:off x="457200" y="136525"/>
            <a:ext cx="8229600" cy="6192688"/>
          </a:xfrm>
        </p:spPr>
        <p:txBody>
          <a:bodyPr/>
          <a:lstStyle/>
          <a:p>
            <a:br>
              <a:rPr lang="en-US" dirty="0"/>
            </a:br>
            <a:br>
              <a:rPr lang="en-US" dirty="0"/>
            </a:br>
            <a:r>
              <a:rPr lang="en-US" dirty="0"/>
              <a:t>The New Frontier For Cattle Associations</a:t>
            </a:r>
            <a:br>
              <a:rPr lang="en-US" dirty="0"/>
            </a:br>
            <a:br>
              <a:rPr lang="en-US" dirty="0"/>
            </a:br>
            <a:br>
              <a:rPr lang="en-US" dirty="0"/>
            </a:br>
            <a:r>
              <a:rPr lang="en-US" dirty="0"/>
              <a:t>Litigation</a:t>
            </a:r>
            <a:br>
              <a:rPr lang="en-US" dirty="0"/>
            </a:br>
            <a:br>
              <a:rPr lang="en-US" dirty="0"/>
            </a:br>
            <a:br>
              <a:rPr lang="en-US" dirty="0"/>
            </a:br>
            <a:br>
              <a:rPr lang="en-US" dirty="0"/>
            </a:br>
            <a:endParaRPr lang="en-US" dirty="0"/>
          </a:p>
        </p:txBody>
      </p:sp>
      <p:sp>
        <p:nvSpPr>
          <p:cNvPr id="3" name="Slide Number Placeholder 2">
            <a:extLst>
              <a:ext uri="{FF2B5EF4-FFF2-40B4-BE49-F238E27FC236}">
                <a16:creationId xmlns:a16="http://schemas.microsoft.com/office/drawing/2014/main" id="{7A11C2FD-7F2F-4F13-81AF-301ED27A26CD}"/>
              </a:ext>
            </a:extLst>
          </p:cNvPr>
          <p:cNvSpPr>
            <a:spLocks noGrp="1"/>
          </p:cNvSpPr>
          <p:nvPr>
            <p:ph type="sldNum" sz="quarter" idx="12"/>
          </p:nvPr>
        </p:nvSpPr>
        <p:spPr/>
        <p:txBody>
          <a:bodyPr/>
          <a:lstStyle/>
          <a:p>
            <a:pPr>
              <a:defRPr/>
            </a:pPr>
            <a:fld id="{41AE1CBD-0881-4AB3-A7E4-1DFF4BC8F672}" type="slidenum">
              <a:rPr lang="en-US" altLang="en-US" smtClean="0"/>
              <a:pPr>
                <a:defRPr/>
              </a:pPr>
              <a:t>56</a:t>
            </a:fld>
            <a:endParaRPr lang="en-US" altLang="en-US"/>
          </a:p>
        </p:txBody>
      </p:sp>
    </p:spTree>
    <p:extLst>
      <p:ext uri="{BB962C8B-B14F-4D97-AF65-F5344CB8AC3E}">
        <p14:creationId xmlns:p14="http://schemas.microsoft.com/office/powerpoint/2010/main" val="2584310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 descr="Image"/>
          <p:cNvPicPr>
            <a:picLocks noChangeAspect="1"/>
          </p:cNvPicPr>
          <p:nvPr/>
        </p:nvPicPr>
        <p:blipFill>
          <a:blip r:embed="rId2"/>
          <a:stretch>
            <a:fillRect/>
          </a:stretch>
        </p:blipFill>
        <p:spPr>
          <a:xfrm>
            <a:off x="1" y="857250"/>
            <a:ext cx="9144000" cy="5143500"/>
          </a:xfrm>
          <a:prstGeom prst="rect">
            <a:avLst/>
          </a:prstGeom>
          <a:ln w="12700">
            <a:miter lim="400000"/>
          </a:ln>
        </p:spPr>
      </p:pic>
      <p:sp>
        <p:nvSpPr>
          <p:cNvPr id="95" name="TRUCKS CARTEL SCOTT+SCOTT ATTORNEYS AT LAW LLP…"/>
          <p:cNvSpPr txBox="1"/>
          <p:nvPr/>
        </p:nvSpPr>
        <p:spPr>
          <a:xfrm>
            <a:off x="273935" y="2885691"/>
            <a:ext cx="3313657" cy="1007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spAutoFit/>
          </a:bodyPr>
          <a:lstStyle/>
          <a:p>
            <a:pPr algn="r" defTabSz="171450">
              <a:defRPr b="1" cap="all" spc="54">
                <a:solidFill>
                  <a:srgbClr val="005493"/>
                </a:solidFill>
                <a:latin typeface="Helvetica Neue"/>
                <a:ea typeface="Helvetica Neue"/>
                <a:cs typeface="Helvetica Neue"/>
                <a:sym typeface="Helvetica Neue"/>
              </a:defRPr>
            </a:pPr>
            <a:r>
              <a:rPr dirty="0">
                <a:latin typeface="Helvetica Neue LT Std 65 Medium" panose="020B0604020202020204" pitchFamily="34" charset="0"/>
              </a:rPr>
              <a:t>Fed Cattle Cartel Litigation</a:t>
            </a:r>
            <a:endParaRPr dirty="0">
              <a:solidFill>
                <a:srgbClr val="646464"/>
              </a:solidFill>
              <a:latin typeface="Helvetica Neue LT Std 65 Medium" panose="020B0604020202020204" pitchFamily="34" charset="0"/>
            </a:endParaRPr>
          </a:p>
          <a:p>
            <a:pPr algn="r" defTabSz="171450">
              <a:defRPr sz="1200" spc="108">
                <a:solidFill>
                  <a:srgbClr val="646464"/>
                </a:solidFill>
                <a:latin typeface="Helvetica Neue"/>
                <a:ea typeface="Helvetica Neue"/>
                <a:cs typeface="Helvetica Neue"/>
                <a:sym typeface="Helvetica Neue"/>
              </a:defRPr>
            </a:pPr>
            <a:r>
              <a:rPr sz="900" dirty="0">
                <a:latin typeface="Helvetica Neue LT Std 45 Light" panose="020B0403020202020204" pitchFamily="34" charset="0"/>
              </a:rPr>
              <a:t>SCOTT</a:t>
            </a:r>
            <a:r>
              <a:rPr sz="900" dirty="0">
                <a:solidFill>
                  <a:srgbClr val="005493"/>
                </a:solidFill>
                <a:latin typeface="Helvetica Neue LT Std 45 Light" panose="020B0403020202020204" pitchFamily="34" charset="0"/>
              </a:rPr>
              <a:t>+</a:t>
            </a:r>
            <a:r>
              <a:rPr sz="900" dirty="0">
                <a:latin typeface="Helvetica Neue LT Std 45 Light" panose="020B0403020202020204" pitchFamily="34" charset="0"/>
              </a:rPr>
              <a:t>SCOTT ATTORNEYS AT LAW LLP</a:t>
            </a:r>
            <a:endParaRPr sz="900" spc="80" dirty="0">
              <a:latin typeface="Helvetica Neue LT Std 45 Light" panose="020B0403020202020204" pitchFamily="34" charset="0"/>
            </a:endParaRPr>
          </a:p>
          <a:p>
            <a:pPr algn="r" defTabSz="171450">
              <a:defRPr sz="1200" spc="215">
                <a:solidFill>
                  <a:srgbClr val="646464"/>
                </a:solidFill>
                <a:latin typeface="Helvetica Neue"/>
                <a:ea typeface="Helvetica Neue"/>
                <a:cs typeface="Helvetica Neue"/>
                <a:sym typeface="Helvetica Neue"/>
              </a:defRPr>
            </a:pPr>
            <a:r>
              <a:rPr sz="900" dirty="0">
                <a:latin typeface="Helvetica Neue LT Std 45 Light" panose="020B0403020202020204" pitchFamily="34" charset="0"/>
              </a:rPr>
              <a:t>CAFFERTY CLOBES </a:t>
            </a:r>
            <a:br>
              <a:rPr sz="900" dirty="0">
                <a:latin typeface="Helvetica Neue LT Std 45 Light" panose="020B0403020202020204" pitchFamily="34" charset="0"/>
              </a:rPr>
            </a:br>
            <a:r>
              <a:rPr sz="900" dirty="0">
                <a:latin typeface="Helvetica Neue LT Std 45 Light" panose="020B0403020202020204" pitchFamily="34" charset="0"/>
              </a:rPr>
              <a:t>MERIWETHER &amp; SPRENGLE LLP</a:t>
            </a:r>
          </a:p>
        </p:txBody>
      </p:sp>
      <p:sp>
        <p:nvSpPr>
          <p:cNvPr id="96" name="April 2019"/>
          <p:cNvSpPr txBox="1"/>
          <p:nvPr/>
        </p:nvSpPr>
        <p:spPr>
          <a:xfrm>
            <a:off x="4172450" y="3214114"/>
            <a:ext cx="2464257" cy="315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spAutoFit/>
          </a:bodyPr>
          <a:lstStyle>
            <a:lvl1pPr defTabSz="457200">
              <a:defRPr spc="331">
                <a:solidFill>
                  <a:srgbClr val="646464"/>
                </a:solidFill>
                <a:latin typeface="Helvetica Neue"/>
                <a:ea typeface="Helvetica Neue"/>
                <a:cs typeface="Helvetica Neue"/>
                <a:sym typeface="Helvetica Neue"/>
              </a:defRPr>
            </a:lvl1pPr>
          </a:lstStyle>
          <a:p>
            <a:r>
              <a:rPr lang="en-US" dirty="0">
                <a:latin typeface="Helvetica Neue LT Std 55 Roman" panose="020B0604020202020204" pitchFamily="34" charset="0"/>
              </a:rPr>
              <a:t>June</a:t>
            </a:r>
            <a:r>
              <a:rPr dirty="0">
                <a:latin typeface="Helvetica Neue LT Std 55 Roman" panose="020B0604020202020204" pitchFamily="34" charset="0"/>
              </a:rPr>
              <a:t> 2019</a:t>
            </a:r>
          </a:p>
        </p:txBody>
      </p:sp>
      <p:pic>
        <p:nvPicPr>
          <p:cNvPr id="97" name="Image" descr="Image"/>
          <p:cNvPicPr>
            <a:picLocks noChangeAspect="1"/>
          </p:cNvPicPr>
          <p:nvPr/>
        </p:nvPicPr>
        <p:blipFill>
          <a:blip r:embed="rId3"/>
          <a:stretch>
            <a:fillRect/>
          </a:stretch>
        </p:blipFill>
        <p:spPr>
          <a:xfrm>
            <a:off x="3720681" y="3212227"/>
            <a:ext cx="318680" cy="318680"/>
          </a:xfrm>
          <a:prstGeom prst="rect">
            <a:avLst/>
          </a:prstGeom>
          <a:ln w="12700">
            <a:miter lim="400000"/>
          </a:ln>
          <a:effectLst/>
        </p:spPr>
      </p:pic>
      <p:pic>
        <p:nvPicPr>
          <p:cNvPr id="5" name="Picture 4">
            <a:extLst>
              <a:ext uri="{FF2B5EF4-FFF2-40B4-BE49-F238E27FC236}">
                <a16:creationId xmlns:a16="http://schemas.microsoft.com/office/drawing/2014/main" id="{B4BF13DD-8D42-8240-AC32-6875F6CD1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26306">
            <a:off x="1130520" y="4395669"/>
            <a:ext cx="913975" cy="73746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3348FC-31E9-47F1-8079-190C77D2497E}"/>
              </a:ext>
            </a:extLst>
          </p:cNvPr>
          <p:cNvSpPr>
            <a:spLocks noGrp="1"/>
          </p:cNvSpPr>
          <p:nvPr>
            <p:ph type="sldNum" sz="quarter" idx="12"/>
          </p:nvPr>
        </p:nvSpPr>
        <p:spPr/>
        <p:txBody>
          <a:bodyPr/>
          <a:lstStyle/>
          <a:p>
            <a:pPr>
              <a:defRPr/>
            </a:pPr>
            <a:fld id="{2084576A-2B98-48FC-8B5F-C43BD8E586A5}" type="slidenum">
              <a:rPr lang="en-US" altLang="en-US" smtClean="0"/>
              <a:pPr>
                <a:defRPr/>
              </a:pPr>
              <a:t>58</a:t>
            </a:fld>
            <a:endParaRPr lang="en-US" altLang="en-US"/>
          </a:p>
        </p:txBody>
      </p:sp>
      <p:pic>
        <p:nvPicPr>
          <p:cNvPr id="3" name="Picture 2">
            <a:extLst>
              <a:ext uri="{FF2B5EF4-FFF2-40B4-BE49-F238E27FC236}">
                <a16:creationId xmlns:a16="http://schemas.microsoft.com/office/drawing/2014/main" id="{9A4D8F2C-C993-4D69-B6CC-24900F411210}"/>
              </a:ext>
            </a:extLst>
          </p:cNvPr>
          <p:cNvPicPr>
            <a:picLocks noChangeAspect="1"/>
          </p:cNvPicPr>
          <p:nvPr/>
        </p:nvPicPr>
        <p:blipFill>
          <a:blip r:embed="rId2"/>
          <a:stretch>
            <a:fillRect/>
          </a:stretch>
        </p:blipFill>
        <p:spPr>
          <a:xfrm>
            <a:off x="782459" y="905484"/>
            <a:ext cx="7579081" cy="5047031"/>
          </a:xfrm>
          <a:prstGeom prst="rect">
            <a:avLst/>
          </a:prstGeom>
        </p:spPr>
      </p:pic>
    </p:spTree>
    <p:extLst>
      <p:ext uri="{BB962C8B-B14F-4D97-AF65-F5344CB8AC3E}">
        <p14:creationId xmlns:p14="http://schemas.microsoft.com/office/powerpoint/2010/main" val="412781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1669-3DF1-487A-8691-DFEDB603F0A0}"/>
              </a:ext>
            </a:extLst>
          </p:cNvPr>
          <p:cNvSpPr>
            <a:spLocks noGrp="1"/>
          </p:cNvSpPr>
          <p:nvPr>
            <p:ph type="title"/>
          </p:nvPr>
        </p:nvSpPr>
        <p:spPr/>
        <p:txBody>
          <a:bodyPr/>
          <a:lstStyle/>
          <a:p>
            <a:r>
              <a:rPr lang="en-US" sz="2000" b="1" dirty="0"/>
              <a:t>Average Pre- &amp; Post-Class Period Fed Cattle Slaughter – Packing Defendants vs Others</a:t>
            </a:r>
            <a:endParaRPr lang="en-US" sz="2000" dirty="0"/>
          </a:p>
        </p:txBody>
      </p:sp>
      <p:pic>
        <p:nvPicPr>
          <p:cNvPr id="5" name="Content Placeholder 4">
            <a:extLst>
              <a:ext uri="{FF2B5EF4-FFF2-40B4-BE49-F238E27FC236}">
                <a16:creationId xmlns:a16="http://schemas.microsoft.com/office/drawing/2014/main" id="{09D0216E-1B64-4FA7-88A0-7354884C425F}"/>
              </a:ext>
            </a:extLst>
          </p:cNvPr>
          <p:cNvPicPr>
            <a:picLocks noGrp="1" noChangeAspect="1"/>
          </p:cNvPicPr>
          <p:nvPr>
            <p:ph idx="1"/>
          </p:nvPr>
        </p:nvPicPr>
        <p:blipFill>
          <a:blip r:embed="rId2"/>
          <a:stretch>
            <a:fillRect/>
          </a:stretch>
        </p:blipFill>
        <p:spPr>
          <a:xfrm>
            <a:off x="1630425" y="1726348"/>
            <a:ext cx="5883150" cy="4273666"/>
          </a:xfrm>
          <a:prstGeom prst="rect">
            <a:avLst/>
          </a:prstGeom>
        </p:spPr>
      </p:pic>
      <p:sp>
        <p:nvSpPr>
          <p:cNvPr id="4" name="Slide Number Placeholder 3">
            <a:extLst>
              <a:ext uri="{FF2B5EF4-FFF2-40B4-BE49-F238E27FC236}">
                <a16:creationId xmlns:a16="http://schemas.microsoft.com/office/drawing/2014/main" id="{7F4F4B72-3580-4704-B16D-1FD63009A2A7}"/>
              </a:ext>
            </a:extLst>
          </p:cNvPr>
          <p:cNvSpPr>
            <a:spLocks noGrp="1"/>
          </p:cNvSpPr>
          <p:nvPr>
            <p:ph type="sldNum" sz="quarter" idx="12"/>
          </p:nvPr>
        </p:nvSpPr>
        <p:spPr/>
        <p:txBody>
          <a:bodyPr/>
          <a:lstStyle/>
          <a:p>
            <a:pPr>
              <a:defRPr/>
            </a:pPr>
            <a:fld id="{8F8BAB6A-E27E-43EE-9C70-EF6CC7771E8F}" type="slidenum">
              <a:rPr lang="en-US" altLang="en-US" smtClean="0"/>
              <a:pPr>
                <a:defRPr/>
              </a:pPr>
              <a:t>59</a:t>
            </a:fld>
            <a:endParaRPr lang="en-US" altLang="en-US"/>
          </a:p>
        </p:txBody>
      </p:sp>
    </p:spTree>
    <p:extLst>
      <p:ext uri="{BB962C8B-B14F-4D97-AF65-F5344CB8AC3E}">
        <p14:creationId xmlns:p14="http://schemas.microsoft.com/office/powerpoint/2010/main" val="355892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BE8E1-E841-415A-9D07-B52CE3C28DB4}"/>
              </a:ext>
            </a:extLst>
          </p:cNvPr>
          <p:cNvSpPr>
            <a:spLocks noGrp="1"/>
          </p:cNvSpPr>
          <p:nvPr>
            <p:ph type="ctrTitle"/>
          </p:nvPr>
        </p:nvSpPr>
        <p:spPr>
          <a:xfrm>
            <a:off x="685800" y="332656"/>
            <a:ext cx="7772400" cy="1470025"/>
          </a:xfrm>
        </p:spPr>
        <p:txBody>
          <a:bodyPr/>
          <a:lstStyle/>
          <a:p>
            <a:r>
              <a:rPr lang="en-US" sz="3200" b="1" dirty="0"/>
              <a:t>Today, Just Over a Generation Later, America has:</a:t>
            </a:r>
          </a:p>
        </p:txBody>
      </p:sp>
      <p:sp>
        <p:nvSpPr>
          <p:cNvPr id="3" name="Subtitle 2">
            <a:extLst>
              <a:ext uri="{FF2B5EF4-FFF2-40B4-BE49-F238E27FC236}">
                <a16:creationId xmlns:a16="http://schemas.microsoft.com/office/drawing/2014/main" id="{37C5C043-0491-4E67-BCFF-FCC607310D83}"/>
              </a:ext>
            </a:extLst>
          </p:cNvPr>
          <p:cNvSpPr>
            <a:spLocks noGrp="1"/>
          </p:cNvSpPr>
          <p:nvPr>
            <p:ph type="subTitle" idx="1"/>
          </p:nvPr>
        </p:nvSpPr>
        <p:spPr>
          <a:xfrm>
            <a:off x="685800" y="1700808"/>
            <a:ext cx="7772400" cy="4456768"/>
          </a:xfrm>
        </p:spPr>
        <p:txBody>
          <a:bodyPr/>
          <a:lstStyle/>
          <a:p>
            <a:pPr marL="457200" indent="-457200" algn="l">
              <a:buFont typeface="Arial" panose="020B0604020202020204" pitchFamily="34" charset="0"/>
              <a:buChar char="•"/>
            </a:pPr>
            <a:r>
              <a:rPr lang="en-US" sz="2500" dirty="0"/>
              <a:t>Eliminated 544K Beef Cow Farms/Ranches (43% Loss), With Only 729K Remaining.</a:t>
            </a:r>
          </a:p>
          <a:p>
            <a:pPr marL="457200" indent="-457200" algn="l">
              <a:buFont typeface="Arial" panose="020B0604020202020204" pitchFamily="34" charset="0"/>
              <a:buChar char="•"/>
            </a:pPr>
            <a:r>
              <a:rPr lang="en-US" sz="2500" dirty="0"/>
              <a:t>Eliminated Nearly 7 mil. Beef Mother Cows, With Only 30 mil. Remaining.</a:t>
            </a:r>
          </a:p>
          <a:p>
            <a:pPr marL="457200" indent="-457200" algn="l">
              <a:buFont typeface="Arial" panose="020B0604020202020204" pitchFamily="34" charset="0"/>
              <a:buChar char="•"/>
            </a:pPr>
            <a:r>
              <a:rPr lang="en-US" sz="2500" dirty="0"/>
              <a:t>Eliminated 75% of All Feedlots (85K Loss Since 1996), With Only 27K Feedlots Remaining. </a:t>
            </a:r>
          </a:p>
          <a:p>
            <a:pPr marL="457200" indent="-457200" algn="l">
              <a:buFont typeface="Arial" panose="020B0604020202020204" pitchFamily="34" charset="0"/>
              <a:buChar char="•"/>
            </a:pPr>
            <a:r>
              <a:rPr lang="en-US" sz="2500" dirty="0"/>
              <a:t>Eliminated 54% of All Fed. Insp. Plants (Loss of 794 Plants), With Only 683 Remaining that Slaughtered 32.2 mil. Cattle. </a:t>
            </a:r>
          </a:p>
          <a:p>
            <a:pPr marL="457200" indent="-457200" algn="l">
              <a:buFont typeface="Arial" panose="020B0604020202020204" pitchFamily="34" charset="0"/>
              <a:buChar char="•"/>
            </a:pPr>
            <a:r>
              <a:rPr lang="en-US" sz="2500" dirty="0"/>
              <a:t>Big 4 Packers Control 85% of Fed Cattle Slaughter.</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25831719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p:cNvSpPr/>
          <p:nvPr/>
        </p:nvSpPr>
        <p:spPr>
          <a:xfrm>
            <a:off x="2940960" y="3584724"/>
            <a:ext cx="5607746" cy="1597430"/>
          </a:xfrm>
          <a:prstGeom prst="rect">
            <a:avLst/>
          </a:prstGeom>
          <a:solidFill>
            <a:schemeClr val="accent3"/>
          </a:solidFill>
          <a:ln w="12700">
            <a:miter lim="400000"/>
          </a:ln>
          <a:effectLst>
            <a:outerShdw blurRad="50800" dist="38100" dir="8100000" algn="tr" rotWithShape="0">
              <a:prstClr val="black">
                <a:alpha val="40000"/>
              </a:prstClr>
            </a:outerShdw>
          </a:effectLst>
        </p:spPr>
        <p:txBody>
          <a:bodyPr lIns="34289" rIns="34289" anchor="ctr"/>
          <a:lstStyle/>
          <a:p>
            <a:pPr defTabSz="685800" eaLnBrk="1" fontAlgn="auto">
              <a:spcBef>
                <a:spcPts val="0"/>
              </a:spcBef>
              <a:spcAft>
                <a:spcPts val="0"/>
              </a:spcAft>
              <a:defRPr>
                <a:solidFill>
                  <a:srgbClr val="FFFFFF"/>
                </a:solidFill>
              </a:defRPr>
            </a:pPr>
            <a:endParaRPr sz="1350" kern="0" dirty="0">
              <a:solidFill>
                <a:srgbClr val="FFFFFF"/>
              </a:solidFill>
              <a:latin typeface="Calibri"/>
              <a:cs typeface="Calibri"/>
              <a:sym typeface="Calibri"/>
            </a:endParaRPr>
          </a:p>
        </p:txBody>
      </p:sp>
      <p:sp>
        <p:nvSpPr>
          <p:cNvPr id="131" name="TextBox 13"/>
          <p:cNvSpPr txBox="1"/>
          <p:nvPr/>
        </p:nvSpPr>
        <p:spPr>
          <a:xfrm>
            <a:off x="756919" y="1708871"/>
            <a:ext cx="7019204" cy="1541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defTabSz="685800" eaLnBrk="1" fontAlgn="auto">
              <a:spcBef>
                <a:spcPts val="1575"/>
              </a:spcBef>
              <a:spcAft>
                <a:spcPts val="0"/>
              </a:spcAft>
              <a:defRPr>
                <a:latin typeface="Helvetica Neue Thin"/>
                <a:ea typeface="Helvetica Neue Thin"/>
                <a:cs typeface="Helvetica Neue Thin"/>
                <a:sym typeface="Helvetica Neue Thin"/>
              </a:defRPr>
            </a:pPr>
            <a:r>
              <a:rPr sz="1350" kern="0" spc="30" dirty="0">
                <a:solidFill>
                  <a:srgbClr val="000000"/>
                </a:solidFill>
                <a:latin typeface="Helvetica Neue LT Std 35 Thin" panose="020B0403020202020204" pitchFamily="34" charset="0"/>
                <a:sym typeface="Helvetica Neue Thin"/>
              </a:rPr>
              <a:t>Two classes.</a:t>
            </a:r>
          </a:p>
          <a:p>
            <a:pPr defTabSz="685800" eaLnBrk="1" fontAlgn="auto">
              <a:spcBef>
                <a:spcPts val="1575"/>
              </a:spcBef>
              <a:spcAft>
                <a:spcPts val="0"/>
              </a:spcAft>
              <a:defRPr>
                <a:solidFill>
                  <a:srgbClr val="535353"/>
                </a:solidFill>
                <a:latin typeface="Helvetica Neue Thin"/>
                <a:ea typeface="Helvetica Neue Thin"/>
                <a:cs typeface="Helvetica Neue Thin"/>
                <a:sym typeface="Helvetica Neue Thin"/>
              </a:defRPr>
            </a:pPr>
            <a:r>
              <a:rPr sz="1350" kern="0" spc="30" dirty="0">
                <a:solidFill>
                  <a:srgbClr val="000000"/>
                </a:solidFill>
                <a:latin typeface="Helvetica Neue LT Std 35 Thin" panose="020B0403020202020204" pitchFamily="34" charset="0"/>
                <a:sym typeface="Helvetica Neue Thin"/>
              </a:rPr>
              <a:t>Fed Cattle Producers:</a:t>
            </a:r>
            <a:r>
              <a:rPr sz="1350" kern="0" spc="30" dirty="0">
                <a:solidFill>
                  <a:srgbClr val="535353"/>
                </a:solidFill>
                <a:latin typeface="Helvetica Neue LT Std 35 Thin" panose="020B0403020202020204" pitchFamily="34" charset="0"/>
                <a:sym typeface="Helvetica Neue Thin"/>
              </a:rPr>
              <a:t> all persons within the U.S. who directly sold to a defendant one or more fed cattle during the class period (January 2015 – present).</a:t>
            </a:r>
          </a:p>
          <a:p>
            <a:pPr defTabSz="685800" eaLnBrk="1" fontAlgn="auto">
              <a:spcBef>
                <a:spcPts val="1575"/>
              </a:spcBef>
              <a:spcAft>
                <a:spcPts val="0"/>
              </a:spcAft>
              <a:defRPr>
                <a:solidFill>
                  <a:srgbClr val="535353"/>
                </a:solidFill>
                <a:latin typeface="Helvetica Neue Thin"/>
                <a:ea typeface="Helvetica Neue Thin"/>
                <a:cs typeface="Helvetica Neue Thin"/>
                <a:sym typeface="Helvetica Neue Thin"/>
              </a:defRPr>
            </a:pPr>
            <a:r>
              <a:rPr sz="1350" kern="0" spc="30" dirty="0">
                <a:solidFill>
                  <a:srgbClr val="000000"/>
                </a:solidFill>
                <a:latin typeface="Helvetica Neue LT Std 35 Thin" panose="020B0403020202020204" pitchFamily="34" charset="0"/>
                <a:sym typeface="Helvetica Neue Thin"/>
              </a:rPr>
              <a:t>Exchange Traders:</a:t>
            </a:r>
            <a:r>
              <a:rPr sz="1350" kern="0" spc="30" dirty="0">
                <a:solidFill>
                  <a:srgbClr val="535353"/>
                </a:solidFill>
                <a:latin typeface="Helvetica Neue LT Std 35 Thin" panose="020B0403020202020204" pitchFamily="34" charset="0"/>
                <a:sym typeface="Helvetica Neue Thin"/>
              </a:rPr>
              <a:t> All persons who </a:t>
            </a:r>
            <a:r>
              <a:rPr lang="en-US" sz="1350" kern="0" spc="30" dirty="0">
                <a:solidFill>
                  <a:srgbClr val="535353"/>
                </a:solidFill>
                <a:latin typeface="Helvetica Neue LT Std 35 Thin" panose="020B0403020202020204" pitchFamily="34" charset="0"/>
                <a:sym typeface="Helvetica Neue Thin"/>
              </a:rPr>
              <a:t>transacted </a:t>
            </a:r>
            <a:r>
              <a:rPr sz="1350" kern="0" spc="30" dirty="0">
                <a:solidFill>
                  <a:srgbClr val="535353"/>
                </a:solidFill>
                <a:latin typeface="Helvetica Neue LT Std 35 Thin" panose="020B0403020202020204" pitchFamily="34" charset="0"/>
                <a:sym typeface="Helvetica Neue Thin"/>
              </a:rPr>
              <a:t>live cattle futures or options contract</a:t>
            </a:r>
            <a:r>
              <a:rPr lang="en-US" sz="1350" kern="0" spc="30" dirty="0">
                <a:solidFill>
                  <a:srgbClr val="535353"/>
                </a:solidFill>
                <a:latin typeface="Helvetica Neue LT Std 35 Thin" panose="020B0403020202020204" pitchFamily="34" charset="0"/>
                <a:sym typeface="Helvetica Neue Thin"/>
              </a:rPr>
              <a:t>s on the CME</a:t>
            </a:r>
            <a:r>
              <a:rPr sz="1350" kern="0" spc="30" dirty="0">
                <a:solidFill>
                  <a:srgbClr val="535353"/>
                </a:solidFill>
                <a:latin typeface="Helvetica Neue LT Std 35 Thin" panose="020B0403020202020204" pitchFamily="34" charset="0"/>
                <a:sym typeface="Helvetica Neue Thin"/>
              </a:rPr>
              <a:t> during the class period (January 2015 – present).</a:t>
            </a:r>
          </a:p>
        </p:txBody>
      </p:sp>
      <p:sp>
        <p:nvSpPr>
          <p:cNvPr id="132" name="Title 1"/>
          <p:cNvSpPr txBox="1"/>
          <p:nvPr/>
        </p:nvSpPr>
        <p:spPr>
          <a:xfrm>
            <a:off x="3235517" y="3699766"/>
            <a:ext cx="4523797" cy="30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b">
            <a:spAutoFit/>
          </a:bodyPr>
          <a:lstStyle>
            <a:lvl1pPr>
              <a:lnSpc>
                <a:spcPct val="90000"/>
              </a:lnSpc>
              <a:defRPr sz="2000" cap="all" spc="199">
                <a:solidFill>
                  <a:srgbClr val="FFFFFF"/>
                </a:solidFill>
                <a:latin typeface="Helvetica Neue Light"/>
                <a:ea typeface="Helvetica Neue Light"/>
                <a:cs typeface="Helvetica Neue Light"/>
                <a:sym typeface="Helvetica Neue Light"/>
              </a:defRPr>
            </a:lvl1pPr>
          </a:lstStyle>
          <a:p>
            <a:pPr defTabSz="685800" eaLnBrk="1" fontAlgn="auto">
              <a:spcBef>
                <a:spcPts val="0"/>
              </a:spcBef>
              <a:spcAft>
                <a:spcPts val="0"/>
              </a:spcAft>
            </a:pPr>
            <a:r>
              <a:rPr sz="1500" kern="0" spc="149" dirty="0">
                <a:latin typeface="Helvetica Neue LT Std 45 Light" panose="020B0403020202020204" pitchFamily="34" charset="0"/>
              </a:rPr>
              <a:t>claim does not cover:</a:t>
            </a:r>
          </a:p>
        </p:txBody>
      </p:sp>
      <p:sp>
        <p:nvSpPr>
          <p:cNvPr id="133" name="TextBox 10"/>
          <p:cNvSpPr txBox="1"/>
          <p:nvPr/>
        </p:nvSpPr>
        <p:spPr>
          <a:xfrm>
            <a:off x="3248216" y="4012897"/>
            <a:ext cx="5132619" cy="12541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defTabSz="685800" eaLnBrk="1" fontAlgn="auto">
              <a:spcBef>
                <a:spcPts val="450"/>
              </a:spcBef>
              <a:spcAft>
                <a:spcPts val="0"/>
              </a:spcAft>
              <a:defRPr sz="1400">
                <a:solidFill>
                  <a:srgbClr val="FFFFFF"/>
                </a:solidFill>
                <a:latin typeface="Helvetica Neue Light"/>
                <a:ea typeface="Helvetica Neue Light"/>
                <a:cs typeface="Helvetica Neue Light"/>
                <a:sym typeface="Helvetica Neue Light"/>
              </a:defRPr>
            </a:pPr>
            <a:r>
              <a:rPr sz="1050" kern="0" spc="23" dirty="0">
                <a:solidFill>
                  <a:srgbClr val="FFFFFF"/>
                </a:solidFill>
                <a:latin typeface="Helvetica Neue LT Std 35 Thin" panose="020B0403020202020204" pitchFamily="34" charset="0"/>
                <a:sym typeface="Helvetica Neue Light"/>
              </a:rPr>
              <a:t>Conduct prior to 2015.</a:t>
            </a:r>
          </a:p>
          <a:p>
            <a:pPr defTabSz="685800" eaLnBrk="1" fontAlgn="auto">
              <a:spcBef>
                <a:spcPts val="450"/>
              </a:spcBef>
              <a:spcAft>
                <a:spcPts val="0"/>
              </a:spcAft>
              <a:defRPr sz="1400">
                <a:solidFill>
                  <a:srgbClr val="FFFFFF"/>
                </a:solidFill>
                <a:latin typeface="Helvetica Neue Light"/>
                <a:ea typeface="Helvetica Neue Light"/>
                <a:cs typeface="Helvetica Neue Light"/>
                <a:sym typeface="Helvetica Neue Light"/>
              </a:defRPr>
            </a:pPr>
            <a:r>
              <a:rPr sz="1050" kern="0" spc="23" dirty="0">
                <a:solidFill>
                  <a:srgbClr val="FFFFFF"/>
                </a:solidFill>
                <a:latin typeface="Helvetica Neue LT Std 35 Thin" panose="020B0403020202020204" pitchFamily="34" charset="0"/>
                <a:sym typeface="Helvetica Neue Light"/>
              </a:rPr>
              <a:t>Sale of cows and bulls.</a:t>
            </a:r>
          </a:p>
          <a:p>
            <a:pPr defTabSz="685800" eaLnBrk="1" fontAlgn="auto">
              <a:spcBef>
                <a:spcPts val="450"/>
              </a:spcBef>
              <a:spcAft>
                <a:spcPts val="0"/>
              </a:spcAft>
              <a:defRPr sz="1400">
                <a:solidFill>
                  <a:srgbClr val="FFFFFF"/>
                </a:solidFill>
                <a:latin typeface="Helvetica Neue Light"/>
                <a:ea typeface="Helvetica Neue Light"/>
                <a:cs typeface="Helvetica Neue Light"/>
                <a:sym typeface="Helvetica Neue Light"/>
              </a:defRPr>
            </a:pPr>
            <a:r>
              <a:rPr sz="1050" kern="0" spc="23" dirty="0">
                <a:solidFill>
                  <a:srgbClr val="FFFFFF"/>
                </a:solidFill>
                <a:latin typeface="Helvetica Neue LT Std 35 Thin" panose="020B0403020202020204" pitchFamily="34" charset="0"/>
                <a:sym typeface="Helvetica Neue Light"/>
              </a:rPr>
              <a:t>Loss suffered by cow/calf producers and backgrounders who didn’t sell fed cattle directly to the defendants.</a:t>
            </a:r>
          </a:p>
          <a:p>
            <a:pPr defTabSz="685800" eaLnBrk="1" fontAlgn="auto">
              <a:spcBef>
                <a:spcPts val="450"/>
              </a:spcBef>
              <a:spcAft>
                <a:spcPts val="0"/>
              </a:spcAft>
              <a:defRPr sz="1400">
                <a:solidFill>
                  <a:srgbClr val="FFFFFF"/>
                </a:solidFill>
                <a:latin typeface="Helvetica Neue Light"/>
                <a:ea typeface="Helvetica Neue Light"/>
                <a:cs typeface="Helvetica Neue Light"/>
                <a:sym typeface="Helvetica Neue Light"/>
              </a:defRPr>
            </a:pPr>
            <a:r>
              <a:rPr sz="1050" kern="0" spc="23" dirty="0">
                <a:solidFill>
                  <a:srgbClr val="FFFFFF"/>
                </a:solidFill>
                <a:latin typeface="Helvetica Neue LT Std 35 Thin" panose="020B0403020202020204" pitchFamily="34" charset="0"/>
                <a:sym typeface="Helvetica Neue Light"/>
              </a:rPr>
              <a:t>Federal antitrust law privileges claimants with a direct relationship with the wrongdoers.</a:t>
            </a:r>
          </a:p>
        </p:txBody>
      </p:sp>
      <p:pic>
        <p:nvPicPr>
          <p:cNvPr id="134" name="Image" descr="Image"/>
          <p:cNvPicPr>
            <a:picLocks noChangeAspect="1"/>
          </p:cNvPicPr>
          <p:nvPr/>
        </p:nvPicPr>
        <p:blipFill>
          <a:blip r:embed="rId2"/>
          <a:stretch>
            <a:fillRect/>
          </a:stretch>
        </p:blipFill>
        <p:spPr>
          <a:xfrm>
            <a:off x="-9144" y="816564"/>
            <a:ext cx="9162288" cy="507918"/>
          </a:xfrm>
          <a:prstGeom prst="rect">
            <a:avLst/>
          </a:prstGeom>
          <a:ln w="12700">
            <a:miter lim="400000"/>
          </a:ln>
        </p:spPr>
      </p:pic>
      <p:sp>
        <p:nvSpPr>
          <p:cNvPr id="135" name="TextBox 8"/>
          <p:cNvSpPr txBox="1"/>
          <p:nvPr/>
        </p:nvSpPr>
        <p:spPr>
          <a:xfrm>
            <a:off x="264072" y="936412"/>
            <a:ext cx="7689632" cy="30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defTabSz="685800" eaLnBrk="1" fontAlgn="auto">
              <a:spcBef>
                <a:spcPts val="0"/>
              </a:spcBef>
              <a:spcAft>
                <a:spcPts val="0"/>
              </a:spcAft>
              <a:defRPr b="1" cap="all" spc="65">
                <a:solidFill>
                  <a:srgbClr val="085284"/>
                </a:solidFill>
                <a:latin typeface="Helvetica Neue"/>
                <a:ea typeface="Helvetica Neue"/>
                <a:cs typeface="Helvetica Neue"/>
                <a:sym typeface="Helvetica Neue"/>
              </a:defRPr>
            </a:pPr>
            <a:r>
              <a:rPr sz="1350" b="1" kern="0" cap="all" spc="49" dirty="0">
                <a:solidFill>
                  <a:srgbClr val="085284"/>
                </a:solidFill>
                <a:latin typeface="Helvetica Neue LT Std 65 Medium" panose="020B0604020202020204" pitchFamily="34" charset="0"/>
                <a:sym typeface="Helvetica Neue"/>
              </a:rPr>
              <a:t>THE CLAIM: </a:t>
            </a:r>
            <a:r>
              <a:rPr sz="1350" b="1" kern="0" cap="all" spc="49" dirty="0">
                <a:solidFill>
                  <a:srgbClr val="535353"/>
                </a:solidFill>
                <a:latin typeface="Helvetica Neue LT Std 65 Medium" panose="020B0604020202020204" pitchFamily="34" charset="0"/>
                <a:sym typeface="Helvetica Neue"/>
              </a:rPr>
              <a:t>ON WHOSE BEHALF?</a:t>
            </a:r>
          </a:p>
        </p:txBody>
      </p:sp>
      <p:pic>
        <p:nvPicPr>
          <p:cNvPr id="136" name="Picture 5" descr="Picture 5"/>
          <p:cNvPicPr>
            <a:picLocks noChangeAspect="1"/>
          </p:cNvPicPr>
          <p:nvPr/>
        </p:nvPicPr>
        <p:blipFill>
          <a:blip r:embed="rId3"/>
          <a:stretch>
            <a:fillRect/>
          </a:stretch>
        </p:blipFill>
        <p:spPr>
          <a:xfrm>
            <a:off x="8560676" y="5427886"/>
            <a:ext cx="421072" cy="429170"/>
          </a:xfrm>
          <a:prstGeom prst="rect">
            <a:avLst/>
          </a:prstGeom>
          <a:ln w="12700">
            <a:miter lim="400000"/>
          </a:ln>
        </p:spPr>
      </p:pic>
      <p:sp>
        <p:nvSpPr>
          <p:cNvPr id="14" name="TextBox 13">
            <a:extLst>
              <a:ext uri="{FF2B5EF4-FFF2-40B4-BE49-F238E27FC236}">
                <a16:creationId xmlns:a16="http://schemas.microsoft.com/office/drawing/2014/main" id="{345876C0-4D16-6946-8B48-3039291829DC}"/>
              </a:ext>
            </a:extLst>
          </p:cNvPr>
          <p:cNvSpPr txBox="1"/>
          <p:nvPr/>
        </p:nvSpPr>
        <p:spPr>
          <a:xfrm>
            <a:off x="368077" y="1436415"/>
            <a:ext cx="667958"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eaLnBrk="1" fontAlgn="auto">
              <a:spcBef>
                <a:spcPts val="0"/>
              </a:spcBef>
              <a:spcAft>
                <a:spcPts val="0"/>
              </a:spcAft>
            </a:pPr>
            <a:r>
              <a:rPr lang="en-US" sz="4050" b="1" kern="0" dirty="0">
                <a:solidFill>
                  <a:srgbClr val="5B9BD5">
                    <a:lumMod val="50000"/>
                  </a:srgbClr>
                </a:solidFill>
                <a:latin typeface="Helvetica Neue LT Std 75" panose="020B0604020202020204" pitchFamily="34" charset="0"/>
                <a:cs typeface="Calibri"/>
                <a:sym typeface="Calibri"/>
              </a:rPr>
              <a:t>+</a:t>
            </a:r>
          </a:p>
        </p:txBody>
      </p:sp>
      <p:sp>
        <p:nvSpPr>
          <p:cNvPr id="16" name="TextBox 15">
            <a:extLst>
              <a:ext uri="{FF2B5EF4-FFF2-40B4-BE49-F238E27FC236}">
                <a16:creationId xmlns:a16="http://schemas.microsoft.com/office/drawing/2014/main" id="{93B23698-1E7F-4543-8F8A-CD089F8BCEBF}"/>
              </a:ext>
            </a:extLst>
          </p:cNvPr>
          <p:cNvSpPr txBox="1"/>
          <p:nvPr/>
        </p:nvSpPr>
        <p:spPr>
          <a:xfrm>
            <a:off x="368077" y="1858020"/>
            <a:ext cx="667958"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eaLnBrk="1" fontAlgn="auto">
              <a:spcBef>
                <a:spcPts val="0"/>
              </a:spcBef>
              <a:spcAft>
                <a:spcPts val="0"/>
              </a:spcAft>
            </a:pPr>
            <a:r>
              <a:rPr lang="en-US" sz="4050" b="1" kern="0" dirty="0">
                <a:solidFill>
                  <a:srgbClr val="5B9BD5">
                    <a:lumMod val="50000"/>
                  </a:srgbClr>
                </a:solidFill>
                <a:latin typeface="Helvetica Neue LT Std 75" panose="020B0604020202020204" pitchFamily="34" charset="0"/>
                <a:cs typeface="Calibri"/>
                <a:sym typeface="Calibri"/>
              </a:rPr>
              <a:t>+</a:t>
            </a:r>
          </a:p>
        </p:txBody>
      </p:sp>
      <p:sp>
        <p:nvSpPr>
          <p:cNvPr id="17" name="TextBox 16">
            <a:extLst>
              <a:ext uri="{FF2B5EF4-FFF2-40B4-BE49-F238E27FC236}">
                <a16:creationId xmlns:a16="http://schemas.microsoft.com/office/drawing/2014/main" id="{6A93F3A4-0BB8-5C45-A348-36B53828392B}"/>
              </a:ext>
            </a:extLst>
          </p:cNvPr>
          <p:cNvSpPr txBox="1"/>
          <p:nvPr/>
        </p:nvSpPr>
        <p:spPr>
          <a:xfrm>
            <a:off x="362623" y="2456311"/>
            <a:ext cx="667958"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eaLnBrk="1" fontAlgn="auto">
              <a:spcBef>
                <a:spcPts val="0"/>
              </a:spcBef>
              <a:spcAft>
                <a:spcPts val="0"/>
              </a:spcAft>
            </a:pPr>
            <a:r>
              <a:rPr lang="en-US" sz="4050" b="1" kern="0" dirty="0">
                <a:solidFill>
                  <a:srgbClr val="5B9BD5">
                    <a:lumMod val="50000"/>
                  </a:srgbClr>
                </a:solidFill>
                <a:latin typeface="Helvetica Neue LT Std 75" panose="020B0604020202020204" pitchFamily="34" charset="0"/>
                <a:cs typeface="Calibri"/>
                <a:sym typeface="Calibri"/>
              </a:rPr>
              <a:t>+</a:t>
            </a:r>
          </a:p>
        </p:txBody>
      </p:sp>
    </p:spTree>
    <p:extLst>
      <p:ext uri="{BB962C8B-B14F-4D97-AF65-F5344CB8AC3E}">
        <p14:creationId xmlns:p14="http://schemas.microsoft.com/office/powerpoint/2010/main" val="13033137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Box 13"/>
          <p:cNvSpPr txBox="1"/>
          <p:nvPr/>
        </p:nvSpPr>
        <p:spPr>
          <a:xfrm>
            <a:off x="2001520" y="2547071"/>
            <a:ext cx="7019204" cy="324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a:spcBef>
                <a:spcPts val="1575"/>
              </a:spcBef>
              <a:spcAft>
                <a:spcPts val="900"/>
              </a:spcAft>
              <a:buFont typeface="Arial"/>
              <a:defRPr>
                <a:latin typeface="Helvetica Neue Thin"/>
                <a:ea typeface="Helvetica Neue Thin"/>
                <a:cs typeface="Helvetica Neue Thin"/>
                <a:sym typeface="Helvetica Neue Thin"/>
              </a:defRPr>
            </a:pPr>
            <a:r>
              <a:rPr dirty="0">
                <a:latin typeface="Helvetica Neue LT Std 45 Light" panose="020B0403020202020204" pitchFamily="34" charset="0"/>
              </a:rPr>
              <a:t>Defendants worked together to depress fed cattle prices from 2015 onwards.</a:t>
            </a:r>
          </a:p>
          <a:p>
            <a:pPr>
              <a:spcBef>
                <a:spcPts val="225"/>
              </a:spcBef>
              <a:buFont typeface="Arial"/>
              <a:defRPr>
                <a:solidFill>
                  <a:srgbClr val="535353"/>
                </a:solidFill>
                <a:latin typeface="Helvetica Neue Thin"/>
                <a:ea typeface="Helvetica Neue Thin"/>
                <a:cs typeface="Helvetica Neue Thin"/>
                <a:sym typeface="Helvetica Neue Thin"/>
              </a:defRPr>
            </a:pPr>
            <a:r>
              <a:rPr dirty="0">
                <a:solidFill>
                  <a:srgbClr val="000000"/>
                </a:solidFill>
                <a:latin typeface="Helvetica Neue LT Std 45 Light" panose="020B0403020202020204" pitchFamily="34" charset="0"/>
              </a:rPr>
              <a:t>Collusion encompassed five key elements:</a:t>
            </a:r>
            <a:r>
              <a:rPr dirty="0">
                <a:latin typeface="Helvetica Neue LT Std 45 Light" panose="020B0403020202020204" pitchFamily="34" charset="0"/>
              </a:rPr>
              <a:t> </a:t>
            </a:r>
          </a:p>
          <a:p>
            <a:pPr marL="557213" lvl="1" indent="-214313">
              <a:spcBef>
                <a:spcPts val="225"/>
              </a:spcBef>
              <a:buSzPct val="100000"/>
              <a:buFont typeface="Arial"/>
              <a:buChar char="•"/>
              <a:defRPr>
                <a:solidFill>
                  <a:srgbClr val="535353"/>
                </a:solidFill>
                <a:latin typeface="Helvetica Neue Thin"/>
                <a:ea typeface="Helvetica Neue Thin"/>
                <a:cs typeface="Helvetica Neue Thin"/>
                <a:sym typeface="Helvetica Neue Thin"/>
              </a:defRPr>
            </a:pPr>
            <a:r>
              <a:rPr dirty="0">
                <a:latin typeface="Helvetica Neue LT Std 35 Thin" panose="020B0403020202020204" pitchFamily="34" charset="0"/>
              </a:rPr>
              <a:t>Periodic slaughter reductions</a:t>
            </a:r>
          </a:p>
          <a:p>
            <a:pPr marL="557213" lvl="1" indent="-214313">
              <a:spcBef>
                <a:spcPts val="225"/>
              </a:spcBef>
              <a:buSzPct val="100000"/>
              <a:buFont typeface="Arial"/>
              <a:buChar char="•"/>
              <a:defRPr>
                <a:solidFill>
                  <a:srgbClr val="535353"/>
                </a:solidFill>
                <a:latin typeface="Helvetica Neue Thin"/>
                <a:ea typeface="Helvetica Neue Thin"/>
                <a:cs typeface="Helvetica Neue Thin"/>
                <a:sym typeface="Helvetica Neue Thin"/>
              </a:defRPr>
            </a:pPr>
            <a:r>
              <a:rPr dirty="0">
                <a:latin typeface="Helvetica Neue LT Std 35 Thin" panose="020B0403020202020204" pitchFamily="34" charset="0"/>
              </a:rPr>
              <a:t>Reduction in cash cattle purchases during periods of slaughter restraint</a:t>
            </a:r>
          </a:p>
          <a:p>
            <a:pPr marL="557213" lvl="1" indent="-214313">
              <a:spcBef>
                <a:spcPts val="225"/>
              </a:spcBef>
              <a:buSzPct val="100000"/>
              <a:buFont typeface="Arial"/>
              <a:buChar char="•"/>
              <a:defRPr>
                <a:solidFill>
                  <a:srgbClr val="535353"/>
                </a:solidFill>
                <a:latin typeface="Helvetica Neue Thin"/>
                <a:ea typeface="Helvetica Neue Thin"/>
                <a:cs typeface="Helvetica Neue Thin"/>
                <a:sym typeface="Helvetica Neue Thin"/>
              </a:defRPr>
            </a:pPr>
            <a:r>
              <a:rPr dirty="0">
                <a:latin typeface="Helvetica Neue LT Std 35 Thin" panose="020B0403020202020204" pitchFamily="34" charset="0"/>
              </a:rPr>
              <a:t>Coordination of </a:t>
            </a:r>
            <a:r>
              <a:rPr lang="en-US" dirty="0">
                <a:latin typeface="Helvetica Neue LT Std 35 Thin" panose="020B0403020202020204" pitchFamily="34" charset="0"/>
              </a:rPr>
              <a:t>d</a:t>
            </a:r>
            <a:r>
              <a:rPr dirty="0">
                <a:latin typeface="Helvetica Neue LT Std 35 Thin" panose="020B0403020202020204" pitchFamily="34" charset="0"/>
              </a:rPr>
              <a:t>efendants’ cash cattle procurement</a:t>
            </a:r>
          </a:p>
          <a:p>
            <a:pPr marL="557213" lvl="1" indent="-214313">
              <a:spcBef>
                <a:spcPts val="225"/>
              </a:spcBef>
              <a:buSzPct val="100000"/>
              <a:buFont typeface="Arial"/>
              <a:buChar char="•"/>
              <a:defRPr>
                <a:solidFill>
                  <a:srgbClr val="535353"/>
                </a:solidFill>
                <a:latin typeface="Helvetica Neue Thin"/>
                <a:ea typeface="Helvetica Neue Thin"/>
                <a:cs typeface="Helvetica Neue Thin"/>
                <a:sym typeface="Helvetica Neue Thin"/>
              </a:defRPr>
            </a:pPr>
            <a:r>
              <a:rPr dirty="0">
                <a:latin typeface="Helvetica Neue LT Std 35 Thin" panose="020B0403020202020204" pitchFamily="34" charset="0"/>
              </a:rPr>
              <a:t>Importation of foreign live cattle at a loss</a:t>
            </a:r>
            <a:endParaRPr lang="en-US" dirty="0">
              <a:latin typeface="Helvetica Neue LT Std 35 Thin" panose="020B0403020202020204" pitchFamily="34" charset="0"/>
            </a:endParaRPr>
          </a:p>
          <a:p>
            <a:pPr marL="557213" lvl="1" indent="-214313">
              <a:spcBef>
                <a:spcPts val="225"/>
              </a:spcBef>
              <a:spcAft>
                <a:spcPts val="900"/>
              </a:spcAft>
              <a:buSzPct val="100000"/>
              <a:buFont typeface="Arial"/>
              <a:buChar char="•"/>
              <a:defRPr>
                <a:solidFill>
                  <a:srgbClr val="535353"/>
                </a:solidFill>
                <a:latin typeface="Helvetica Neue Thin"/>
                <a:ea typeface="Helvetica Neue Thin"/>
                <a:cs typeface="Helvetica Neue Thin"/>
                <a:sym typeface="Helvetica Neue Thin"/>
              </a:defRPr>
            </a:pPr>
            <a:r>
              <a:rPr dirty="0">
                <a:latin typeface="Helvetica Neue LT Std 35 Thin" panose="020B0403020202020204" pitchFamily="34" charset="0"/>
              </a:rPr>
              <a:t>Shuttering</a:t>
            </a:r>
            <a:r>
              <a:rPr lang="en-US" dirty="0">
                <a:latin typeface="Helvetica Neue LT Std 35 Thin" panose="020B0403020202020204" pitchFamily="34" charset="0"/>
              </a:rPr>
              <a:t> </a:t>
            </a:r>
            <a:r>
              <a:rPr dirty="0">
                <a:latin typeface="Helvetica Neue LT Std 35 Thin" panose="020B0403020202020204" pitchFamily="34" charset="0"/>
              </a:rPr>
              <a:t>slaughter capacity</a:t>
            </a:r>
          </a:p>
          <a:p>
            <a:pPr>
              <a:buFont typeface="Arial"/>
              <a:defRPr>
                <a:solidFill>
                  <a:srgbClr val="535353"/>
                </a:solidFill>
                <a:latin typeface="Helvetica Neue Thin"/>
                <a:ea typeface="Helvetica Neue Thin"/>
                <a:cs typeface="Helvetica Neue Thin"/>
                <a:sym typeface="Helvetica Neue Thin"/>
              </a:defRPr>
            </a:pPr>
            <a:r>
              <a:rPr dirty="0">
                <a:solidFill>
                  <a:srgbClr val="000000"/>
                </a:solidFill>
                <a:latin typeface="Helvetica Neue LT Std 45 Light" panose="020B0403020202020204" pitchFamily="34" charset="0"/>
              </a:rPr>
              <a:t>Depression of fed cattle prices impacted cattle futures/options.</a:t>
            </a:r>
          </a:p>
        </p:txBody>
      </p:sp>
      <p:pic>
        <p:nvPicPr>
          <p:cNvPr id="145" name="Image" descr="Image"/>
          <p:cNvPicPr>
            <a:picLocks noChangeAspect="1"/>
          </p:cNvPicPr>
          <p:nvPr/>
        </p:nvPicPr>
        <p:blipFill>
          <a:blip r:embed="rId2"/>
          <a:stretch>
            <a:fillRect/>
          </a:stretch>
        </p:blipFill>
        <p:spPr>
          <a:xfrm>
            <a:off x="-9144" y="816564"/>
            <a:ext cx="9162288" cy="507918"/>
          </a:xfrm>
          <a:prstGeom prst="rect">
            <a:avLst/>
          </a:prstGeom>
          <a:ln w="12700">
            <a:miter lim="400000"/>
          </a:ln>
        </p:spPr>
      </p:pic>
      <p:sp>
        <p:nvSpPr>
          <p:cNvPr id="146" name="TextBox 8"/>
          <p:cNvSpPr txBox="1"/>
          <p:nvPr/>
        </p:nvSpPr>
        <p:spPr>
          <a:xfrm>
            <a:off x="264072" y="936412"/>
            <a:ext cx="768963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a:defRPr b="1" cap="all" spc="65">
                <a:solidFill>
                  <a:srgbClr val="085284"/>
                </a:solidFill>
                <a:latin typeface="Helvetica Neue"/>
                <a:ea typeface="Helvetica Neue"/>
                <a:cs typeface="Helvetica Neue"/>
                <a:sym typeface="Helvetica Neue"/>
              </a:defRPr>
            </a:pPr>
            <a:r>
              <a:rPr dirty="0">
                <a:latin typeface="Helvetica Neue LT Std 65 Medium" panose="020B0604020202020204" pitchFamily="34" charset="0"/>
              </a:rPr>
              <a:t>THE CLAIM: </a:t>
            </a:r>
            <a:r>
              <a:rPr dirty="0">
                <a:solidFill>
                  <a:srgbClr val="535353"/>
                </a:solidFill>
                <a:latin typeface="Helvetica Neue LT Std 65 Medium" panose="020B0604020202020204" pitchFamily="34" charset="0"/>
              </a:rPr>
              <a:t>KEY ALLEGATIONS</a:t>
            </a:r>
          </a:p>
        </p:txBody>
      </p:sp>
      <p:pic>
        <p:nvPicPr>
          <p:cNvPr id="147" name="Picture 5" descr="Picture 5"/>
          <p:cNvPicPr>
            <a:picLocks noChangeAspect="1"/>
          </p:cNvPicPr>
          <p:nvPr/>
        </p:nvPicPr>
        <p:blipFill>
          <a:blip r:embed="rId3"/>
          <a:stretch>
            <a:fillRect/>
          </a:stretch>
        </p:blipFill>
        <p:spPr>
          <a:xfrm>
            <a:off x="8560676" y="5427886"/>
            <a:ext cx="421072" cy="429170"/>
          </a:xfrm>
          <a:prstGeom prst="rect">
            <a:avLst/>
          </a:prstGeom>
          <a:ln w="12700">
            <a:miter lim="400000"/>
          </a:ln>
        </p:spPr>
      </p:pic>
      <p:sp>
        <p:nvSpPr>
          <p:cNvPr id="9" name="TextBox 8">
            <a:extLst>
              <a:ext uri="{FF2B5EF4-FFF2-40B4-BE49-F238E27FC236}">
                <a16:creationId xmlns:a16="http://schemas.microsoft.com/office/drawing/2014/main" id="{C754724A-6404-544D-ADFC-FF671725A79E}"/>
              </a:ext>
            </a:extLst>
          </p:cNvPr>
          <p:cNvSpPr txBox="1"/>
          <p:nvPr/>
        </p:nvSpPr>
        <p:spPr>
          <a:xfrm>
            <a:off x="1621821" y="4124167"/>
            <a:ext cx="667958"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a:spcBef>
                <a:spcPts val="0"/>
              </a:spcBef>
              <a:spcAft>
                <a:spcPts val="0"/>
              </a:spcAft>
            </a:pPr>
            <a:r>
              <a:rPr lang="en-US" sz="4050" b="1" dirty="0">
                <a:solidFill>
                  <a:schemeClr val="accent1">
                    <a:lumMod val="50000"/>
                  </a:schemeClr>
                </a:solidFill>
                <a:latin typeface="Helvetica Neue LT Std 75" panose="020B0604020202020204" pitchFamily="34" charset="0"/>
                <a:sym typeface="Calibri"/>
              </a:rPr>
              <a:t>+</a:t>
            </a:r>
          </a:p>
        </p:txBody>
      </p:sp>
      <p:sp>
        <p:nvSpPr>
          <p:cNvPr id="10" name="TextBox 9">
            <a:extLst>
              <a:ext uri="{FF2B5EF4-FFF2-40B4-BE49-F238E27FC236}">
                <a16:creationId xmlns:a16="http://schemas.microsoft.com/office/drawing/2014/main" id="{10926937-511C-5B44-A7CC-67ECBFEED275}"/>
              </a:ext>
            </a:extLst>
          </p:cNvPr>
          <p:cNvSpPr txBox="1"/>
          <p:nvPr/>
        </p:nvSpPr>
        <p:spPr>
          <a:xfrm>
            <a:off x="1621821" y="2273091"/>
            <a:ext cx="667958"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a:spcBef>
                <a:spcPts val="0"/>
              </a:spcBef>
              <a:spcAft>
                <a:spcPts val="0"/>
              </a:spcAft>
            </a:pPr>
            <a:r>
              <a:rPr lang="en-US" sz="4050" b="1" dirty="0">
                <a:solidFill>
                  <a:schemeClr val="accent1">
                    <a:lumMod val="50000"/>
                  </a:schemeClr>
                </a:solidFill>
                <a:latin typeface="Helvetica Neue LT Std 75" panose="020B0604020202020204" pitchFamily="34" charset="0"/>
                <a:sym typeface="Calibri"/>
              </a:rPr>
              <a:t>+</a:t>
            </a:r>
          </a:p>
        </p:txBody>
      </p:sp>
      <p:sp>
        <p:nvSpPr>
          <p:cNvPr id="11" name="TextBox 10">
            <a:extLst>
              <a:ext uri="{FF2B5EF4-FFF2-40B4-BE49-F238E27FC236}">
                <a16:creationId xmlns:a16="http://schemas.microsoft.com/office/drawing/2014/main" id="{2AB128FC-DC96-3E44-8396-40C740CF2E52}"/>
              </a:ext>
            </a:extLst>
          </p:cNvPr>
          <p:cNvSpPr txBox="1"/>
          <p:nvPr/>
        </p:nvSpPr>
        <p:spPr>
          <a:xfrm>
            <a:off x="1621821" y="2615991"/>
            <a:ext cx="667958"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a:spcBef>
                <a:spcPts val="0"/>
              </a:spcBef>
              <a:spcAft>
                <a:spcPts val="0"/>
              </a:spcAft>
            </a:pPr>
            <a:r>
              <a:rPr lang="en-US" sz="4050" b="1" dirty="0">
                <a:solidFill>
                  <a:schemeClr val="accent1">
                    <a:lumMod val="50000"/>
                  </a:schemeClr>
                </a:solidFill>
                <a:latin typeface="Helvetica Neue LT Std 75" panose="020B0604020202020204" pitchFamily="34" charset="0"/>
                <a:sym typeface="Calibri"/>
              </a:rPr>
              <a:t>+</a:t>
            </a:r>
          </a:p>
        </p:txBody>
      </p:sp>
    </p:spTree>
    <p:extLst>
      <p:ext uri="{BB962C8B-B14F-4D97-AF65-F5344CB8AC3E}">
        <p14:creationId xmlns:p14="http://schemas.microsoft.com/office/powerpoint/2010/main" val="3297887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11" descr="Picture 11"/>
          <p:cNvPicPr>
            <a:picLocks noChangeAspect="1"/>
          </p:cNvPicPr>
          <p:nvPr/>
        </p:nvPicPr>
        <p:blipFill>
          <a:blip r:embed="rId2"/>
          <a:stretch>
            <a:fillRect/>
          </a:stretch>
        </p:blipFill>
        <p:spPr>
          <a:xfrm>
            <a:off x="2230503" y="2839035"/>
            <a:ext cx="123826" cy="123826"/>
          </a:xfrm>
          <a:prstGeom prst="rect">
            <a:avLst/>
          </a:prstGeom>
          <a:ln w="12700">
            <a:miter lim="400000"/>
          </a:ln>
        </p:spPr>
      </p:pic>
      <p:sp>
        <p:nvSpPr>
          <p:cNvPr id="169" name="Title 1"/>
          <p:cNvSpPr txBox="1"/>
          <p:nvPr/>
        </p:nvSpPr>
        <p:spPr>
          <a:xfrm>
            <a:off x="2476292" y="2768277"/>
            <a:ext cx="4811477" cy="559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nchor="b">
            <a:spAutoFit/>
          </a:bodyPr>
          <a:lstStyle>
            <a:lvl1pPr>
              <a:lnSpc>
                <a:spcPct val="90000"/>
              </a:lnSpc>
              <a:defRPr sz="1500" spc="149">
                <a:solidFill>
                  <a:srgbClr val="515151"/>
                </a:solidFill>
                <a:latin typeface="Helvetica Neue Light"/>
                <a:ea typeface="Helvetica Neue Light"/>
                <a:cs typeface="Helvetica Neue Light"/>
                <a:sym typeface="Helvetica Neue Light"/>
              </a:defRPr>
            </a:lvl1pPr>
          </a:lstStyle>
          <a:p>
            <a:r>
              <a:rPr sz="1125" spc="30" dirty="0">
                <a:latin typeface="Helvetica Neue LT Std 45 Light" panose="020B0403020202020204" pitchFamily="34" charset="0"/>
              </a:rPr>
              <a:t>Defendants alleged to have agreed to periodically reduc</a:t>
            </a:r>
            <a:r>
              <a:rPr lang="en-US" sz="1125" spc="30" dirty="0">
                <a:latin typeface="Helvetica Neue LT Std 45 Light" panose="020B0403020202020204" pitchFamily="34" charset="0"/>
              </a:rPr>
              <a:t>ed</a:t>
            </a:r>
            <a:r>
              <a:rPr sz="1125" spc="30" dirty="0">
                <a:latin typeface="Helvetica Neue LT Std 45 Light" panose="020B0403020202020204" pitchFamily="34" charset="0"/>
              </a:rPr>
              <a:t> their slaughter volumes to ensure their demand for fed cattle didn’t exceed the available supply.	</a:t>
            </a:r>
          </a:p>
        </p:txBody>
      </p:sp>
      <p:sp>
        <p:nvSpPr>
          <p:cNvPr id="170" name="TextBox 13"/>
          <p:cNvSpPr txBox="1"/>
          <p:nvPr/>
        </p:nvSpPr>
        <p:spPr>
          <a:xfrm>
            <a:off x="2722922" y="4137587"/>
            <a:ext cx="4678796"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p>
            <a:pPr marL="214313" indent="-214313">
              <a:buSzPct val="100000"/>
              <a:buFont typeface="Arial"/>
              <a:buChar char="•"/>
              <a:defRPr sz="1400">
                <a:solidFill>
                  <a:schemeClr val="accent3">
                    <a:lumOff val="-12941"/>
                  </a:schemeClr>
                </a:solidFill>
                <a:latin typeface="Helvetica Neue Thin"/>
                <a:ea typeface="Helvetica Neue Thin"/>
                <a:cs typeface="Helvetica Neue Thin"/>
                <a:sym typeface="Helvetica Neue Thin"/>
              </a:defRPr>
            </a:pPr>
            <a:r>
              <a:rPr sz="1050" b="1" spc="23" dirty="0">
                <a:solidFill>
                  <a:schemeClr val="accent2"/>
                </a:solidFill>
                <a:latin typeface="Helvetica Neue LT Std 35 Thin" panose="020B0403020202020204" pitchFamily="34" charset="0"/>
              </a:rPr>
              <a:t>This encouraged cash cattle producers to accept lower prices and/or commit their cattle on captive supply agreements. </a:t>
            </a:r>
          </a:p>
          <a:p>
            <a:pPr marL="214313" indent="-214313">
              <a:buSzPct val="100000"/>
              <a:buFont typeface="Arial"/>
              <a:buChar char="•"/>
              <a:defRPr sz="1400">
                <a:solidFill>
                  <a:schemeClr val="accent3">
                    <a:lumOff val="-12941"/>
                  </a:schemeClr>
                </a:solidFill>
                <a:latin typeface="Helvetica Neue Thin"/>
                <a:ea typeface="Helvetica Neue Thin"/>
                <a:cs typeface="Helvetica Neue Thin"/>
                <a:sym typeface="Helvetica Neue Thin"/>
              </a:defRPr>
            </a:pPr>
            <a:r>
              <a:rPr sz="1050" b="1" spc="23" dirty="0">
                <a:solidFill>
                  <a:schemeClr val="accent2"/>
                </a:solidFill>
                <a:latin typeface="Helvetica Neue LT Std 35 Thin" panose="020B0403020202020204" pitchFamily="34" charset="0"/>
              </a:rPr>
              <a:t>The drop in cash prices lowered the price of defendants’ captive cattle</a:t>
            </a:r>
          </a:p>
        </p:txBody>
      </p:sp>
      <p:pic>
        <p:nvPicPr>
          <p:cNvPr id="171" name="Picture 14" descr="Picture 14"/>
          <p:cNvPicPr>
            <a:picLocks noChangeAspect="1"/>
          </p:cNvPicPr>
          <p:nvPr/>
        </p:nvPicPr>
        <p:blipFill>
          <a:blip r:embed="rId2"/>
          <a:stretch>
            <a:fillRect/>
          </a:stretch>
        </p:blipFill>
        <p:spPr>
          <a:xfrm>
            <a:off x="2230503" y="3649672"/>
            <a:ext cx="123826" cy="123826"/>
          </a:xfrm>
          <a:prstGeom prst="rect">
            <a:avLst/>
          </a:prstGeom>
          <a:ln w="12700">
            <a:miter lim="400000"/>
          </a:ln>
        </p:spPr>
      </p:pic>
      <p:sp>
        <p:nvSpPr>
          <p:cNvPr id="172" name="Title 1"/>
          <p:cNvSpPr txBox="1"/>
          <p:nvPr/>
        </p:nvSpPr>
        <p:spPr>
          <a:xfrm>
            <a:off x="2476292" y="3585823"/>
            <a:ext cx="5090742" cy="559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b">
            <a:spAutoFit/>
          </a:bodyPr>
          <a:lstStyle>
            <a:lvl1pPr>
              <a:lnSpc>
                <a:spcPct val="90000"/>
              </a:lnSpc>
              <a:defRPr sz="1500" spc="149">
                <a:solidFill>
                  <a:srgbClr val="515151"/>
                </a:solidFill>
                <a:latin typeface="Helvetica Neue Light"/>
                <a:ea typeface="Helvetica Neue Light"/>
                <a:cs typeface="Helvetica Neue Light"/>
                <a:sym typeface="Helvetica Neue Light"/>
              </a:defRPr>
            </a:lvl1pPr>
          </a:lstStyle>
          <a:p>
            <a:r>
              <a:rPr sz="1125" spc="30" dirty="0">
                <a:latin typeface="Helvetica Neue LT Std 45 Light" panose="020B0403020202020204" pitchFamily="34" charset="0"/>
              </a:rPr>
              <a:t>During these periods, the defendants are alleged to have simultaneously reduced their cash cattle purchases with the intent of “backing up” slaughter ready cattle</a:t>
            </a:r>
            <a:r>
              <a:rPr lang="en-US" sz="1125" spc="30" dirty="0">
                <a:latin typeface="Helvetica Neue LT Std 45 Light" panose="020B0403020202020204" pitchFamily="34" charset="0"/>
              </a:rPr>
              <a:t>.</a:t>
            </a:r>
            <a:endParaRPr sz="1125" spc="30" dirty="0">
              <a:latin typeface="Helvetica Neue LT Std 45 Light" panose="020B0403020202020204" pitchFamily="34" charset="0"/>
            </a:endParaRPr>
          </a:p>
        </p:txBody>
      </p:sp>
      <p:sp>
        <p:nvSpPr>
          <p:cNvPr id="173" name="Title 1"/>
          <p:cNvSpPr txBox="1"/>
          <p:nvPr/>
        </p:nvSpPr>
        <p:spPr>
          <a:xfrm>
            <a:off x="2468672" y="4909190"/>
            <a:ext cx="5919953" cy="24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b">
            <a:spAutoFit/>
          </a:bodyPr>
          <a:lstStyle>
            <a:lvl1pPr>
              <a:lnSpc>
                <a:spcPct val="90000"/>
              </a:lnSpc>
              <a:defRPr sz="1500" spc="149">
                <a:solidFill>
                  <a:srgbClr val="515151"/>
                </a:solidFill>
                <a:latin typeface="Helvetica Neue Light"/>
                <a:ea typeface="Helvetica Neue Light"/>
                <a:cs typeface="Helvetica Neue Light"/>
                <a:sym typeface="Helvetica Neue Light"/>
              </a:defRPr>
            </a:lvl1pPr>
          </a:lstStyle>
          <a:p>
            <a:r>
              <a:rPr sz="1125" spc="30" dirty="0">
                <a:latin typeface="Helvetica Neue LT Std 45 Light" panose="020B0403020202020204" pitchFamily="34" charset="0"/>
              </a:rPr>
              <a:t>Allegations supported by witness and economic evidence.</a:t>
            </a:r>
          </a:p>
        </p:txBody>
      </p:sp>
      <p:sp>
        <p:nvSpPr>
          <p:cNvPr id="174" name="TextBox 18"/>
          <p:cNvSpPr txBox="1"/>
          <p:nvPr/>
        </p:nvSpPr>
        <p:spPr>
          <a:xfrm>
            <a:off x="2738162" y="5158655"/>
            <a:ext cx="4663556" cy="577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marL="285750" indent="-285750">
              <a:buSzPct val="100000"/>
              <a:buFont typeface="Arial"/>
              <a:buChar char="•"/>
              <a:defRPr sz="1400">
                <a:solidFill>
                  <a:srgbClr val="93969F"/>
                </a:solidFill>
                <a:latin typeface="Helvetica Neue Thin"/>
                <a:ea typeface="Helvetica Neue Thin"/>
                <a:cs typeface="Helvetica Neue Thin"/>
                <a:sym typeface="Helvetica Neue Thin"/>
              </a:defRPr>
            </a:lvl1pPr>
          </a:lstStyle>
          <a:p>
            <a:r>
              <a:rPr sz="1050" b="1" spc="23" dirty="0">
                <a:solidFill>
                  <a:schemeClr val="accent2"/>
                </a:solidFill>
                <a:latin typeface="Helvetica Neue LT Std 35 Thin" panose="020B0403020202020204" pitchFamily="34" charset="0"/>
              </a:rPr>
              <a:t>Confidential witness, a former employee of one of the defendants</a:t>
            </a:r>
            <a:r>
              <a:rPr lang="en-US" sz="1050" b="1" spc="23" dirty="0">
                <a:solidFill>
                  <a:schemeClr val="accent2"/>
                </a:solidFill>
                <a:latin typeface="Helvetica Neue LT Std 35 Thin" panose="020B0403020202020204" pitchFamily="34" charset="0"/>
              </a:rPr>
              <a:t>,</a:t>
            </a:r>
            <a:r>
              <a:rPr sz="1050" b="1" spc="23" dirty="0">
                <a:solidFill>
                  <a:schemeClr val="accent2"/>
                </a:solidFill>
                <a:latin typeface="Helvetica Neue LT Std 35 Thin" panose="020B0403020202020204" pitchFamily="34" charset="0"/>
              </a:rPr>
              <a:t>  confirmed the existence of an agreement amongst the defendants to reduce slaughter levels.</a:t>
            </a:r>
          </a:p>
        </p:txBody>
      </p:sp>
      <p:pic>
        <p:nvPicPr>
          <p:cNvPr id="175" name="Image" descr="Image"/>
          <p:cNvPicPr>
            <a:picLocks noChangeAspect="1"/>
          </p:cNvPicPr>
          <p:nvPr/>
        </p:nvPicPr>
        <p:blipFill>
          <a:blip r:embed="rId3"/>
          <a:stretch>
            <a:fillRect/>
          </a:stretch>
        </p:blipFill>
        <p:spPr>
          <a:xfrm>
            <a:off x="-9144" y="816564"/>
            <a:ext cx="9162288" cy="507918"/>
          </a:xfrm>
          <a:prstGeom prst="rect">
            <a:avLst/>
          </a:prstGeom>
          <a:ln w="12700">
            <a:miter lim="400000"/>
          </a:ln>
        </p:spPr>
      </p:pic>
      <p:sp>
        <p:nvSpPr>
          <p:cNvPr id="176" name="TextBox 8"/>
          <p:cNvSpPr txBox="1"/>
          <p:nvPr/>
        </p:nvSpPr>
        <p:spPr>
          <a:xfrm>
            <a:off x="264072" y="927268"/>
            <a:ext cx="768963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a:defRPr b="1" cap="all" spc="65">
                <a:solidFill>
                  <a:srgbClr val="085284"/>
                </a:solidFill>
                <a:latin typeface="Helvetica Neue"/>
                <a:ea typeface="Helvetica Neue"/>
                <a:cs typeface="Helvetica Neue"/>
                <a:sym typeface="Helvetica Neue"/>
              </a:defRPr>
            </a:lvl1pPr>
          </a:lstStyle>
          <a:p>
            <a:r>
              <a:rPr b="0" dirty="0">
                <a:latin typeface="Helvetica Neue LT Std 65 Medium" panose="020B0604020202020204" pitchFamily="34" charset="0"/>
              </a:rPr>
              <a:t>EVIDENCE</a:t>
            </a:r>
            <a:r>
              <a:rPr lang="en-US" b="0" dirty="0">
                <a:latin typeface="Helvetica Neue LT Std 65 Medium" panose="020B0604020202020204" pitchFamily="34" charset="0"/>
              </a:rPr>
              <a:t> RELIED UPON</a:t>
            </a:r>
            <a:endParaRPr b="0" dirty="0">
              <a:latin typeface="Helvetica Neue LT Std 65 Medium" panose="020B0604020202020204" pitchFamily="34" charset="0"/>
            </a:endParaRPr>
          </a:p>
        </p:txBody>
      </p:sp>
      <p:pic>
        <p:nvPicPr>
          <p:cNvPr id="177" name="Picture 5" descr="Picture 5"/>
          <p:cNvPicPr>
            <a:picLocks noChangeAspect="1"/>
          </p:cNvPicPr>
          <p:nvPr/>
        </p:nvPicPr>
        <p:blipFill>
          <a:blip r:embed="rId4"/>
          <a:stretch>
            <a:fillRect/>
          </a:stretch>
        </p:blipFill>
        <p:spPr>
          <a:xfrm>
            <a:off x="8560676" y="5427886"/>
            <a:ext cx="421072" cy="429170"/>
          </a:xfrm>
          <a:prstGeom prst="rect">
            <a:avLst/>
          </a:prstGeom>
          <a:ln w="12700">
            <a:miter lim="400000"/>
          </a:ln>
        </p:spPr>
      </p:pic>
      <p:sp>
        <p:nvSpPr>
          <p:cNvPr id="178" name="Text"/>
          <p:cNvSpPr txBox="1"/>
          <p:nvPr/>
        </p:nvSpPr>
        <p:spPr>
          <a:xfrm>
            <a:off x="136498" y="986497"/>
            <a:ext cx="14170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a:defRPr b="1" cap="all" spc="65">
                <a:solidFill>
                  <a:srgbClr val="085284"/>
                </a:solidFill>
                <a:latin typeface="Helvetica Neue"/>
                <a:ea typeface="Helvetica Neue"/>
                <a:cs typeface="Helvetica Neue"/>
                <a:sym typeface="Helvetica Neue"/>
              </a:defRPr>
            </a:lvl1pPr>
          </a:lstStyle>
          <a:p>
            <a:r>
              <a:rPr dirty="0"/>
              <a:t> </a:t>
            </a:r>
          </a:p>
        </p:txBody>
      </p:sp>
      <p:sp>
        <p:nvSpPr>
          <p:cNvPr id="179" name="SLAUGHTER REDUCTION/CASH CATTLE TRADE ALLEGATIONS"/>
          <p:cNvSpPr txBox="1"/>
          <p:nvPr/>
        </p:nvSpPr>
        <p:spPr>
          <a:xfrm>
            <a:off x="489449" y="1623908"/>
            <a:ext cx="6912269" cy="8156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defRPr sz="3200" spc="288">
                <a:solidFill>
                  <a:srgbClr val="004D80"/>
                </a:solidFill>
                <a:latin typeface="Helvetica Neue Thin"/>
                <a:ea typeface="Helvetica Neue Thin"/>
                <a:cs typeface="Helvetica Neue Thin"/>
                <a:sym typeface="Helvetica Neue Thin"/>
              </a:defRPr>
            </a:lvl1pPr>
          </a:lstStyle>
          <a:p>
            <a:r>
              <a:rPr sz="2400" dirty="0">
                <a:latin typeface="Helvetica Neue LT Std 35 Thin" panose="020B0403020202020204" pitchFamily="34" charset="0"/>
              </a:rPr>
              <a:t>SLAUGHTER REDUCTION/CASH CATTLE TRADE ALLEGATIONS</a:t>
            </a:r>
          </a:p>
        </p:txBody>
      </p:sp>
      <p:pic>
        <p:nvPicPr>
          <p:cNvPr id="180" name="Picture 14" descr="Picture 14"/>
          <p:cNvPicPr>
            <a:picLocks noChangeAspect="1"/>
          </p:cNvPicPr>
          <p:nvPr/>
        </p:nvPicPr>
        <p:blipFill>
          <a:blip r:embed="rId2"/>
          <a:stretch>
            <a:fillRect/>
          </a:stretch>
        </p:blipFill>
        <p:spPr>
          <a:xfrm>
            <a:off x="2230503" y="4968335"/>
            <a:ext cx="123826" cy="123826"/>
          </a:xfrm>
          <a:prstGeom prst="rect">
            <a:avLst/>
          </a:prstGeom>
          <a:ln w="12700">
            <a:miter lim="400000"/>
          </a:ln>
        </p:spPr>
      </p:pic>
    </p:spTree>
    <p:extLst>
      <p:ext uri="{BB962C8B-B14F-4D97-AF65-F5344CB8AC3E}">
        <p14:creationId xmlns:p14="http://schemas.microsoft.com/office/powerpoint/2010/main" val="2587011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extBox 19"/>
          <p:cNvSpPr txBox="1"/>
          <p:nvPr/>
        </p:nvSpPr>
        <p:spPr>
          <a:xfrm>
            <a:off x="2505075" y="2762727"/>
            <a:ext cx="4795697"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marL="214313" indent="-214313">
              <a:buSzPct val="100000"/>
              <a:buFont typeface="Arial"/>
              <a:buChar char="•"/>
              <a:defRPr sz="1600">
                <a:solidFill>
                  <a:srgbClr val="535353"/>
                </a:solidFill>
                <a:latin typeface="Helvetica Neue Thin"/>
                <a:ea typeface="Helvetica Neue Thin"/>
                <a:cs typeface="Helvetica Neue Thin"/>
                <a:sym typeface="Helvetica Neue Thin"/>
              </a:defRPr>
            </a:pPr>
            <a:r>
              <a:rPr sz="1200" dirty="0">
                <a:latin typeface="Helvetica Neue LT Std 35 Thin" panose="020B0403020202020204" pitchFamily="34" charset="0"/>
              </a:rPr>
              <a:t>Court will appoint lead plaintiffs and counsel.</a:t>
            </a:r>
          </a:p>
        </p:txBody>
      </p:sp>
      <p:pic>
        <p:nvPicPr>
          <p:cNvPr id="284" name="Image" descr="Image"/>
          <p:cNvPicPr>
            <a:picLocks noChangeAspect="1"/>
          </p:cNvPicPr>
          <p:nvPr/>
        </p:nvPicPr>
        <p:blipFill>
          <a:blip r:embed="rId2"/>
          <a:stretch>
            <a:fillRect/>
          </a:stretch>
        </p:blipFill>
        <p:spPr>
          <a:xfrm>
            <a:off x="-9144" y="816564"/>
            <a:ext cx="9162288" cy="507918"/>
          </a:xfrm>
          <a:prstGeom prst="rect">
            <a:avLst/>
          </a:prstGeom>
          <a:ln w="12700">
            <a:miter lim="400000"/>
          </a:ln>
        </p:spPr>
      </p:pic>
      <p:sp>
        <p:nvSpPr>
          <p:cNvPr id="285" name="TextBox 8"/>
          <p:cNvSpPr txBox="1"/>
          <p:nvPr/>
        </p:nvSpPr>
        <p:spPr>
          <a:xfrm>
            <a:off x="264072" y="927649"/>
            <a:ext cx="768963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a:defRPr b="1" cap="all" spc="65">
                <a:solidFill>
                  <a:srgbClr val="085284"/>
                </a:solidFill>
                <a:latin typeface="Helvetica Neue"/>
                <a:ea typeface="Helvetica Neue"/>
                <a:cs typeface="Helvetica Neue"/>
                <a:sym typeface="Helvetica Neue"/>
              </a:defRPr>
            </a:pPr>
            <a:r>
              <a:rPr dirty="0">
                <a:latin typeface="Helvetica Neue LT Std 65 Medium" panose="020B0604020202020204" pitchFamily="34" charset="0"/>
              </a:rPr>
              <a:t>TIMELINE: </a:t>
            </a:r>
            <a:r>
              <a:rPr dirty="0">
                <a:solidFill>
                  <a:srgbClr val="535353"/>
                </a:solidFill>
                <a:latin typeface="Helvetica Neue LT Std 65 Medium" panose="020B0604020202020204" pitchFamily="34" charset="0"/>
              </a:rPr>
              <a:t>THE PROCESS</a:t>
            </a:r>
          </a:p>
        </p:txBody>
      </p:sp>
      <p:pic>
        <p:nvPicPr>
          <p:cNvPr id="286" name="Picture 5" descr="Picture 5"/>
          <p:cNvPicPr>
            <a:picLocks noChangeAspect="1"/>
          </p:cNvPicPr>
          <p:nvPr/>
        </p:nvPicPr>
        <p:blipFill>
          <a:blip r:embed="rId3"/>
          <a:stretch>
            <a:fillRect/>
          </a:stretch>
        </p:blipFill>
        <p:spPr>
          <a:xfrm>
            <a:off x="8560676" y="5427886"/>
            <a:ext cx="421072" cy="429170"/>
          </a:xfrm>
          <a:prstGeom prst="rect">
            <a:avLst/>
          </a:prstGeom>
          <a:ln w="12700">
            <a:miter lim="400000"/>
          </a:ln>
        </p:spPr>
      </p:pic>
      <p:sp>
        <p:nvSpPr>
          <p:cNvPr id="287" name="TextBox 13"/>
          <p:cNvSpPr txBox="1"/>
          <p:nvPr/>
        </p:nvSpPr>
        <p:spPr>
          <a:xfrm>
            <a:off x="1928494" y="2468408"/>
            <a:ext cx="701920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a:spcBef>
                <a:spcPts val="2100"/>
              </a:spcBef>
              <a:buFont typeface="Arial"/>
              <a:defRPr spc="53">
                <a:latin typeface="Helvetica Neue Thin"/>
                <a:ea typeface="Helvetica Neue Thin"/>
                <a:cs typeface="Helvetica Neue Thin"/>
                <a:sym typeface="Helvetica Neue Thin"/>
              </a:defRPr>
            </a:lvl1pPr>
          </a:lstStyle>
          <a:p>
            <a:r>
              <a:rPr dirty="0">
                <a:latin typeface="Helvetica Neue LT Std 45 Light" panose="020B0403020202020204" pitchFamily="34" charset="0"/>
              </a:rPr>
              <a:t>Case filed in </a:t>
            </a:r>
            <a:r>
              <a:rPr lang="en-US" dirty="0">
                <a:latin typeface="Helvetica Neue LT Std 45 Light" panose="020B0403020202020204" pitchFamily="34" charset="0"/>
              </a:rPr>
              <a:t>Minnesota </a:t>
            </a:r>
            <a:r>
              <a:rPr dirty="0">
                <a:latin typeface="Helvetica Neue LT Std 45 Light" panose="020B0403020202020204" pitchFamily="34" charset="0"/>
              </a:rPr>
              <a:t>Federal Court.</a:t>
            </a:r>
          </a:p>
        </p:txBody>
      </p:sp>
      <p:sp>
        <p:nvSpPr>
          <p:cNvPr id="291" name="TextBox 19"/>
          <p:cNvSpPr txBox="1"/>
          <p:nvPr/>
        </p:nvSpPr>
        <p:spPr>
          <a:xfrm>
            <a:off x="2505076" y="3612915"/>
            <a:ext cx="5817476"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marL="285750" indent="-285750">
              <a:buSzPct val="100000"/>
              <a:buFont typeface="Arial"/>
              <a:buChar char="•"/>
              <a:defRPr sz="1600">
                <a:solidFill>
                  <a:srgbClr val="535353"/>
                </a:solidFill>
                <a:latin typeface="Helvetica Neue Thin"/>
                <a:ea typeface="Helvetica Neue Thin"/>
                <a:cs typeface="Helvetica Neue Thin"/>
                <a:sym typeface="Helvetica Neue Thin"/>
              </a:defRPr>
            </a:lvl1pPr>
          </a:lstStyle>
          <a:p>
            <a:r>
              <a:rPr sz="1200" dirty="0">
                <a:latin typeface="Helvetica Neue LT Std 35 Thin" panose="020B0403020202020204" pitchFamily="34" charset="0"/>
              </a:rPr>
              <a:t>Exact timeline difficult to predict.</a:t>
            </a:r>
          </a:p>
        </p:txBody>
      </p:sp>
      <p:sp>
        <p:nvSpPr>
          <p:cNvPr id="292" name="TextBox 13"/>
          <p:cNvSpPr txBox="1"/>
          <p:nvPr/>
        </p:nvSpPr>
        <p:spPr>
          <a:xfrm>
            <a:off x="1928494" y="3318596"/>
            <a:ext cx="701920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a:spcBef>
                <a:spcPts val="2100"/>
              </a:spcBef>
              <a:buFont typeface="Arial"/>
              <a:defRPr spc="53">
                <a:latin typeface="Helvetica Neue Thin"/>
                <a:ea typeface="Helvetica Neue Thin"/>
                <a:cs typeface="Helvetica Neue Thin"/>
                <a:sym typeface="Helvetica Neue Thin"/>
              </a:defRPr>
            </a:lvl1pPr>
          </a:lstStyle>
          <a:p>
            <a:r>
              <a:rPr dirty="0">
                <a:latin typeface="Helvetica Neue LT Std 45 Light" panose="020B0403020202020204" pitchFamily="34" charset="0"/>
              </a:rPr>
              <a:t>Claim will likely take at least three to four years.</a:t>
            </a:r>
          </a:p>
        </p:txBody>
      </p:sp>
      <p:sp>
        <p:nvSpPr>
          <p:cNvPr id="293" name="TextBox 19"/>
          <p:cNvSpPr txBox="1"/>
          <p:nvPr/>
        </p:nvSpPr>
        <p:spPr>
          <a:xfrm>
            <a:off x="2505074" y="4422477"/>
            <a:ext cx="6097794"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marL="214313" indent="-214313">
              <a:buSzPct val="100000"/>
              <a:buFont typeface="Arial"/>
              <a:buChar char="•"/>
              <a:defRPr sz="1600">
                <a:solidFill>
                  <a:srgbClr val="535353"/>
                </a:solidFill>
                <a:latin typeface="Helvetica Neue Thin"/>
                <a:ea typeface="Helvetica Neue Thin"/>
                <a:cs typeface="Helvetica Neue Thin"/>
                <a:sym typeface="Helvetica Neue Thin"/>
              </a:defRPr>
            </a:pPr>
            <a:r>
              <a:rPr sz="1200" dirty="0">
                <a:latin typeface="Helvetica Neue LT Std 35 Thin" panose="020B0403020202020204" pitchFamily="34" charset="0"/>
              </a:rPr>
              <a:t>Defendants will argue that the complaint fails to plead a legally arguable claim.</a:t>
            </a:r>
          </a:p>
          <a:p>
            <a:pPr marL="214313" indent="-214313">
              <a:buSzPct val="100000"/>
              <a:buFont typeface="Arial"/>
              <a:buChar char="•"/>
              <a:defRPr sz="1600">
                <a:solidFill>
                  <a:srgbClr val="535353"/>
                </a:solidFill>
                <a:latin typeface="Helvetica Neue Thin"/>
                <a:ea typeface="Helvetica Neue Thin"/>
                <a:cs typeface="Helvetica Neue Thin"/>
                <a:sym typeface="Helvetica Neue Thin"/>
              </a:defRPr>
            </a:pPr>
            <a:r>
              <a:rPr sz="1200" dirty="0">
                <a:latin typeface="Helvetica Neue LT Std 35 Thin" panose="020B0403020202020204" pitchFamily="34" charset="0"/>
              </a:rPr>
              <a:t>If </a:t>
            </a:r>
            <a:r>
              <a:rPr lang="en-US" sz="1200" dirty="0">
                <a:latin typeface="Helvetica Neue LT Std 35 Thin" panose="020B0403020202020204" pitchFamily="34" charset="0"/>
              </a:rPr>
              <a:t>the C</a:t>
            </a:r>
            <a:r>
              <a:rPr sz="1200" dirty="0">
                <a:latin typeface="Helvetica Neue LT Std 35 Thin" panose="020B0403020202020204" pitchFamily="34" charset="0"/>
              </a:rPr>
              <a:t>ourt rejects the defendants</a:t>
            </a:r>
            <a:r>
              <a:rPr sz="1200">
                <a:latin typeface="Helvetica Neue LT Std 35 Thin" panose="020B0403020202020204" pitchFamily="34" charset="0"/>
              </a:rPr>
              <a:t>’ arguments</a:t>
            </a:r>
            <a:r>
              <a:rPr lang="en-US" sz="1200">
                <a:latin typeface="Helvetica Neue LT Std 35 Thin" panose="020B0403020202020204" pitchFamily="34" charset="0"/>
              </a:rPr>
              <a:t> </a:t>
            </a:r>
            <a:r>
              <a:rPr sz="1200">
                <a:latin typeface="Helvetica Neue LT Std 35 Thin" panose="020B0403020202020204" pitchFamily="34" charset="0"/>
              </a:rPr>
              <a:t>the </a:t>
            </a:r>
            <a:r>
              <a:rPr sz="1200" dirty="0">
                <a:latin typeface="Helvetica Neue LT Std 35 Thin" panose="020B0403020202020204" pitchFamily="34" charset="0"/>
              </a:rPr>
              <a:t>parties will move </a:t>
            </a:r>
            <a:r>
              <a:rPr lang="en-US" sz="1200" dirty="0">
                <a:latin typeface="Helvetica Neue LT Std 35 Thin" panose="020B0403020202020204" pitchFamily="34" charset="0"/>
              </a:rPr>
              <a:t>onto</a:t>
            </a:r>
            <a:r>
              <a:rPr sz="1200" dirty="0">
                <a:latin typeface="Helvetica Neue LT Std 35 Thin" panose="020B0403020202020204" pitchFamily="34" charset="0"/>
              </a:rPr>
              <a:t> discovery.</a:t>
            </a:r>
          </a:p>
        </p:txBody>
      </p:sp>
      <p:sp>
        <p:nvSpPr>
          <p:cNvPr id="294" name="TextBox 13"/>
          <p:cNvSpPr txBox="1"/>
          <p:nvPr/>
        </p:nvSpPr>
        <p:spPr>
          <a:xfrm>
            <a:off x="1928494" y="4128159"/>
            <a:ext cx="701920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a:spcBef>
                <a:spcPts val="2100"/>
              </a:spcBef>
              <a:buFont typeface="Arial"/>
              <a:defRPr spc="72">
                <a:latin typeface="Helvetica Neue Thin"/>
                <a:ea typeface="Helvetica Neue Thin"/>
                <a:cs typeface="Helvetica Neue Thin"/>
                <a:sym typeface="Helvetica Neue Thin"/>
              </a:defRPr>
            </a:lvl1pPr>
          </a:lstStyle>
          <a:p>
            <a:r>
              <a:rPr dirty="0">
                <a:latin typeface="Helvetica Neue LT Std 45 Light" panose="020B0403020202020204" pitchFamily="34" charset="0"/>
              </a:rPr>
              <a:t>FIRST SIGNIFICANT EVENT: Defendants’ motion to dismiss.</a:t>
            </a:r>
          </a:p>
        </p:txBody>
      </p:sp>
      <p:sp>
        <p:nvSpPr>
          <p:cNvPr id="14" name="TextBox 13">
            <a:extLst>
              <a:ext uri="{FF2B5EF4-FFF2-40B4-BE49-F238E27FC236}">
                <a16:creationId xmlns:a16="http://schemas.microsoft.com/office/drawing/2014/main" id="{530820E9-3FEA-2544-BB1F-3267DBC07A30}"/>
              </a:ext>
            </a:extLst>
          </p:cNvPr>
          <p:cNvSpPr txBox="1"/>
          <p:nvPr/>
        </p:nvSpPr>
        <p:spPr>
          <a:xfrm>
            <a:off x="1542271" y="3846836"/>
            <a:ext cx="667958"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a:spcBef>
                <a:spcPts val="0"/>
              </a:spcBef>
              <a:spcAft>
                <a:spcPts val="0"/>
              </a:spcAft>
            </a:pPr>
            <a:r>
              <a:rPr lang="en-US" sz="4050" b="1" dirty="0">
                <a:solidFill>
                  <a:schemeClr val="accent1">
                    <a:lumMod val="50000"/>
                  </a:schemeClr>
                </a:solidFill>
                <a:latin typeface="Helvetica Neue LT Std 75" panose="020B0604020202020204" pitchFamily="34" charset="0"/>
                <a:sym typeface="Calibri"/>
              </a:rPr>
              <a:t>+</a:t>
            </a:r>
          </a:p>
        </p:txBody>
      </p:sp>
      <p:sp>
        <p:nvSpPr>
          <p:cNvPr id="15" name="TextBox 14">
            <a:extLst>
              <a:ext uri="{FF2B5EF4-FFF2-40B4-BE49-F238E27FC236}">
                <a16:creationId xmlns:a16="http://schemas.microsoft.com/office/drawing/2014/main" id="{7BEFA161-F2AB-B643-8980-C99958CB0533}"/>
              </a:ext>
            </a:extLst>
          </p:cNvPr>
          <p:cNvSpPr txBox="1"/>
          <p:nvPr/>
        </p:nvSpPr>
        <p:spPr>
          <a:xfrm>
            <a:off x="1542271" y="3057367"/>
            <a:ext cx="667958"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a:spcBef>
                <a:spcPts val="0"/>
              </a:spcBef>
              <a:spcAft>
                <a:spcPts val="0"/>
              </a:spcAft>
            </a:pPr>
            <a:r>
              <a:rPr lang="en-US" sz="4050" b="1" dirty="0">
                <a:solidFill>
                  <a:schemeClr val="accent1">
                    <a:lumMod val="50000"/>
                  </a:schemeClr>
                </a:solidFill>
                <a:latin typeface="Helvetica Neue LT Std 75" panose="020B0604020202020204" pitchFamily="34" charset="0"/>
                <a:sym typeface="Calibri"/>
              </a:rPr>
              <a:t>+</a:t>
            </a:r>
          </a:p>
        </p:txBody>
      </p:sp>
      <p:sp>
        <p:nvSpPr>
          <p:cNvPr id="16" name="TextBox 15">
            <a:extLst>
              <a:ext uri="{FF2B5EF4-FFF2-40B4-BE49-F238E27FC236}">
                <a16:creationId xmlns:a16="http://schemas.microsoft.com/office/drawing/2014/main" id="{4330D445-276D-2D44-B5CC-153658E9FC8E}"/>
              </a:ext>
            </a:extLst>
          </p:cNvPr>
          <p:cNvSpPr txBox="1"/>
          <p:nvPr/>
        </p:nvSpPr>
        <p:spPr>
          <a:xfrm>
            <a:off x="1542271" y="2200358"/>
            <a:ext cx="667958"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a:spcBef>
                <a:spcPts val="0"/>
              </a:spcBef>
              <a:spcAft>
                <a:spcPts val="0"/>
              </a:spcAft>
            </a:pPr>
            <a:r>
              <a:rPr lang="en-US" sz="4050" b="1" dirty="0">
                <a:solidFill>
                  <a:schemeClr val="accent1">
                    <a:lumMod val="50000"/>
                  </a:schemeClr>
                </a:solidFill>
                <a:latin typeface="Helvetica Neue LT Std 75" panose="020B0604020202020204" pitchFamily="34" charset="0"/>
                <a:sym typeface="Calibri"/>
              </a:rPr>
              <a:t>+</a:t>
            </a:r>
          </a:p>
        </p:txBody>
      </p:sp>
    </p:spTree>
    <p:extLst>
      <p:ext uri="{BB962C8B-B14F-4D97-AF65-F5344CB8AC3E}">
        <p14:creationId xmlns:p14="http://schemas.microsoft.com/office/powerpoint/2010/main" val="16764512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Image" descr="Image"/>
          <p:cNvPicPr>
            <a:picLocks noChangeAspect="1"/>
          </p:cNvPicPr>
          <p:nvPr/>
        </p:nvPicPr>
        <p:blipFill>
          <a:blip r:embed="rId2"/>
          <a:stretch>
            <a:fillRect/>
          </a:stretch>
        </p:blipFill>
        <p:spPr>
          <a:xfrm>
            <a:off x="-9144" y="816564"/>
            <a:ext cx="9162288" cy="507918"/>
          </a:xfrm>
          <a:prstGeom prst="rect">
            <a:avLst/>
          </a:prstGeom>
          <a:ln w="12700">
            <a:miter lim="400000"/>
          </a:ln>
        </p:spPr>
      </p:pic>
      <p:sp>
        <p:nvSpPr>
          <p:cNvPr id="380" name="TextBox 8"/>
          <p:cNvSpPr txBox="1"/>
          <p:nvPr/>
        </p:nvSpPr>
        <p:spPr>
          <a:xfrm>
            <a:off x="264072" y="936793"/>
            <a:ext cx="768963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a:defRPr b="1" cap="all" spc="65">
                <a:solidFill>
                  <a:srgbClr val="085284"/>
                </a:solidFill>
                <a:latin typeface="Helvetica Neue"/>
                <a:ea typeface="Helvetica Neue"/>
                <a:cs typeface="Helvetica Neue"/>
                <a:sym typeface="Helvetica Neue"/>
              </a:defRPr>
            </a:pPr>
            <a:r>
              <a:rPr dirty="0">
                <a:latin typeface="Helvetica Neue LT Std 65 Medium" panose="020B0604020202020204" pitchFamily="34" charset="0"/>
              </a:rPr>
              <a:t>R-CALF’S MISSION: </a:t>
            </a:r>
            <a:r>
              <a:rPr dirty="0">
                <a:solidFill>
                  <a:srgbClr val="535353"/>
                </a:solidFill>
                <a:latin typeface="Helvetica Neue LT Std 65 Medium" panose="020B0604020202020204" pitchFamily="34" charset="0"/>
              </a:rPr>
              <a:t>PROTECTING CATTLE PRODUCERS</a:t>
            </a:r>
          </a:p>
        </p:txBody>
      </p:sp>
      <p:pic>
        <p:nvPicPr>
          <p:cNvPr id="381" name="Picture 5" descr="Picture 5"/>
          <p:cNvPicPr>
            <a:picLocks noChangeAspect="1"/>
          </p:cNvPicPr>
          <p:nvPr/>
        </p:nvPicPr>
        <p:blipFill>
          <a:blip r:embed="rId3"/>
          <a:stretch>
            <a:fillRect/>
          </a:stretch>
        </p:blipFill>
        <p:spPr>
          <a:xfrm>
            <a:off x="8560676" y="5427886"/>
            <a:ext cx="421072" cy="429170"/>
          </a:xfrm>
          <a:prstGeom prst="rect">
            <a:avLst/>
          </a:prstGeom>
          <a:ln w="12700">
            <a:miter lim="400000"/>
          </a:ln>
        </p:spPr>
      </p:pic>
      <p:sp>
        <p:nvSpPr>
          <p:cNvPr id="382" name="TextBox 19"/>
          <p:cNvSpPr txBox="1"/>
          <p:nvPr/>
        </p:nvSpPr>
        <p:spPr>
          <a:xfrm>
            <a:off x="2457451" y="3049657"/>
            <a:ext cx="461364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marL="285750" indent="-285750">
              <a:buSzPct val="100000"/>
              <a:buFont typeface="Arial"/>
              <a:buChar char="•"/>
              <a:defRPr sz="1600">
                <a:solidFill>
                  <a:srgbClr val="535353"/>
                </a:solidFill>
                <a:latin typeface="Helvetica Neue Thin"/>
                <a:ea typeface="Helvetica Neue Thin"/>
                <a:cs typeface="Helvetica Neue Thin"/>
                <a:sym typeface="Helvetica Neue Thin"/>
              </a:defRPr>
            </a:lvl1pPr>
          </a:lstStyle>
          <a:p>
            <a:r>
              <a:rPr lang="en-US" sz="1200" spc="38" dirty="0">
                <a:latin typeface="Helvetica Neue LT Std 35 Thin" panose="020B0403020202020204" pitchFamily="34" charset="0"/>
              </a:rPr>
              <a:t>Change </a:t>
            </a:r>
            <a:r>
              <a:rPr sz="1200" spc="38" dirty="0">
                <a:latin typeface="Helvetica Neue LT Std 35 Thin" panose="020B0403020202020204" pitchFamily="34" charset="0"/>
              </a:rPr>
              <a:t>must be driven by industry participants.</a:t>
            </a:r>
          </a:p>
        </p:txBody>
      </p:sp>
      <p:sp>
        <p:nvSpPr>
          <p:cNvPr id="383" name="TextBox 13"/>
          <p:cNvSpPr txBox="1"/>
          <p:nvPr/>
        </p:nvSpPr>
        <p:spPr>
          <a:xfrm>
            <a:off x="1880869" y="2423246"/>
            <a:ext cx="546176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spcBef>
                <a:spcPts val="2100"/>
              </a:spcBef>
              <a:buFont typeface="Arial"/>
              <a:defRPr spc="53">
                <a:latin typeface="Helvetica Neue Thin"/>
                <a:ea typeface="Helvetica Neue Thin"/>
                <a:cs typeface="Helvetica Neue Thin"/>
                <a:sym typeface="Helvetica Neue Thin"/>
              </a:defRPr>
            </a:lvl1pPr>
          </a:lstStyle>
          <a:p>
            <a:r>
              <a:rPr dirty="0">
                <a:latin typeface="Helvetica Neue LT Std 45 Light" panose="020B0403020202020204" pitchFamily="34" charset="0"/>
              </a:rPr>
              <a:t>Government authorities haven’t shown an inclination to commence an antitrust investigation.</a:t>
            </a:r>
          </a:p>
        </p:txBody>
      </p:sp>
      <p:sp>
        <p:nvSpPr>
          <p:cNvPr id="386" name="TextBox 19"/>
          <p:cNvSpPr txBox="1"/>
          <p:nvPr/>
        </p:nvSpPr>
        <p:spPr>
          <a:xfrm>
            <a:off x="2457451" y="3727374"/>
            <a:ext cx="5817476"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marL="285750" indent="-285750">
              <a:buSzPct val="100000"/>
              <a:buFont typeface="Arial"/>
              <a:buChar char="•"/>
              <a:defRPr sz="1600">
                <a:solidFill>
                  <a:srgbClr val="535353"/>
                </a:solidFill>
                <a:latin typeface="Helvetica Neue Thin"/>
                <a:ea typeface="Helvetica Neue Thin"/>
                <a:cs typeface="Helvetica Neue Thin"/>
                <a:sym typeface="Helvetica Neue Thin"/>
              </a:defRPr>
            </a:lvl1pPr>
          </a:lstStyle>
          <a:p>
            <a:r>
              <a:rPr sz="1200" spc="38" dirty="0">
                <a:latin typeface="Helvetica Neue LT Std 35 Thin" panose="020B0403020202020204" pitchFamily="34" charset="0"/>
              </a:rPr>
              <a:t>Producers have suffered historic losses since 2015.</a:t>
            </a:r>
          </a:p>
        </p:txBody>
      </p:sp>
      <p:sp>
        <p:nvSpPr>
          <p:cNvPr id="387" name="TextBox 13"/>
          <p:cNvSpPr txBox="1"/>
          <p:nvPr/>
        </p:nvSpPr>
        <p:spPr>
          <a:xfrm>
            <a:off x="1880870" y="3352309"/>
            <a:ext cx="450300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a:spcBef>
                <a:spcPts val="2100"/>
              </a:spcBef>
              <a:buFont typeface="Arial"/>
              <a:defRPr spc="53">
                <a:latin typeface="Helvetica Neue Thin"/>
                <a:ea typeface="Helvetica Neue Thin"/>
                <a:cs typeface="Helvetica Neue Thin"/>
                <a:sym typeface="Helvetica Neue Thin"/>
              </a:defRPr>
            </a:lvl1pPr>
          </a:lstStyle>
          <a:p>
            <a:r>
              <a:rPr dirty="0">
                <a:latin typeface="Helvetica Neue LT Std 45 Light" panose="020B0403020202020204" pitchFamily="34" charset="0"/>
              </a:rPr>
              <a:t>Opportuni</a:t>
            </a:r>
            <a:r>
              <a:rPr lang="en-US" dirty="0">
                <a:latin typeface="Helvetica Neue LT Std 45 Light" panose="020B0403020202020204" pitchFamily="34" charset="0"/>
              </a:rPr>
              <a:t>ty</a:t>
            </a:r>
            <a:r>
              <a:rPr dirty="0">
                <a:latin typeface="Helvetica Neue LT Std 45 Light" panose="020B0403020202020204" pitchFamily="34" charset="0"/>
              </a:rPr>
              <a:t> to recover </a:t>
            </a:r>
            <a:r>
              <a:rPr lang="en-US" dirty="0">
                <a:latin typeface="Helvetica Neue LT Std 45 Light" panose="020B0403020202020204" pitchFamily="34" charset="0"/>
              </a:rPr>
              <a:t>alleged </a:t>
            </a:r>
            <a:r>
              <a:rPr dirty="0">
                <a:latin typeface="Helvetica Neue LT Std 45 Light" panose="020B0403020202020204" pitchFamily="34" charset="0"/>
              </a:rPr>
              <a:t>harm.</a:t>
            </a:r>
          </a:p>
        </p:txBody>
      </p:sp>
      <p:sp>
        <p:nvSpPr>
          <p:cNvPr id="389" name="TextBox 19"/>
          <p:cNvSpPr txBox="1"/>
          <p:nvPr/>
        </p:nvSpPr>
        <p:spPr>
          <a:xfrm>
            <a:off x="2447926" y="4869413"/>
            <a:ext cx="4894706"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marL="285750" indent="-285750">
              <a:buSzPct val="100000"/>
              <a:buFont typeface="Arial"/>
              <a:buChar char="•"/>
              <a:defRPr sz="1600">
                <a:solidFill>
                  <a:srgbClr val="535353"/>
                </a:solidFill>
                <a:latin typeface="Helvetica Neue Thin"/>
                <a:ea typeface="Helvetica Neue Thin"/>
                <a:cs typeface="Helvetica Neue Thin"/>
                <a:sym typeface="Helvetica Neue Thin"/>
              </a:defRPr>
            </a:lvl1pPr>
          </a:lstStyle>
          <a:p>
            <a:r>
              <a:rPr sz="1200" spc="38" dirty="0">
                <a:latin typeface="Helvetica Neue LT Std 35 Thin" panose="020B0403020202020204" pitchFamily="34" charset="0"/>
              </a:rPr>
              <a:t>It is important that producers support those who have been willing to go to bat for their fellow producers.</a:t>
            </a:r>
          </a:p>
        </p:txBody>
      </p:sp>
      <p:sp>
        <p:nvSpPr>
          <p:cNvPr id="390" name="TextBox 13"/>
          <p:cNvSpPr txBox="1"/>
          <p:nvPr/>
        </p:nvSpPr>
        <p:spPr>
          <a:xfrm>
            <a:off x="1871344" y="4087778"/>
            <a:ext cx="562987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a:spcBef>
                <a:spcPts val="2100"/>
              </a:spcBef>
              <a:buFont typeface="Arial"/>
              <a:defRPr spc="53">
                <a:latin typeface="Helvetica Neue Thin"/>
                <a:ea typeface="Helvetica Neue Thin"/>
                <a:cs typeface="Helvetica Neue Thin"/>
                <a:sym typeface="Helvetica Neue Thin"/>
              </a:defRPr>
            </a:lvl1pPr>
          </a:lstStyle>
          <a:p>
            <a:r>
              <a:rPr dirty="0">
                <a:latin typeface="Helvetica Neue LT Std 45 Light" panose="020B0403020202020204" pitchFamily="34" charset="0"/>
              </a:rPr>
              <a:t>R-C</a:t>
            </a:r>
            <a:r>
              <a:rPr lang="en-US" dirty="0">
                <a:latin typeface="Helvetica Neue LT Std 45 Light" panose="020B0403020202020204" pitchFamily="34" charset="0"/>
              </a:rPr>
              <a:t>ALF</a:t>
            </a:r>
            <a:r>
              <a:rPr dirty="0">
                <a:latin typeface="Helvetica Neue LT Std 45 Light" panose="020B0403020202020204" pitchFamily="34" charset="0"/>
              </a:rPr>
              <a:t>’s participation supports the other representative plaintiffs.</a:t>
            </a:r>
          </a:p>
        </p:txBody>
      </p:sp>
      <p:sp>
        <p:nvSpPr>
          <p:cNvPr id="14" name="TextBox 13">
            <a:extLst>
              <a:ext uri="{FF2B5EF4-FFF2-40B4-BE49-F238E27FC236}">
                <a16:creationId xmlns:a16="http://schemas.microsoft.com/office/drawing/2014/main" id="{BB24A92E-7B35-C243-9940-AC111B387359}"/>
              </a:ext>
            </a:extLst>
          </p:cNvPr>
          <p:cNvSpPr txBox="1"/>
          <p:nvPr/>
        </p:nvSpPr>
        <p:spPr>
          <a:xfrm>
            <a:off x="1475517" y="2159008"/>
            <a:ext cx="667958"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a:spcBef>
                <a:spcPts val="0"/>
              </a:spcBef>
              <a:spcAft>
                <a:spcPts val="0"/>
              </a:spcAft>
            </a:pPr>
            <a:r>
              <a:rPr lang="en-US" sz="4050" b="1" dirty="0">
                <a:solidFill>
                  <a:schemeClr val="accent1">
                    <a:lumMod val="50000"/>
                  </a:schemeClr>
                </a:solidFill>
                <a:latin typeface="Helvetica Neue LT Std 75" panose="020B0604020202020204" pitchFamily="34" charset="0"/>
                <a:sym typeface="Calibri"/>
              </a:rPr>
              <a:t>+</a:t>
            </a:r>
          </a:p>
        </p:txBody>
      </p:sp>
      <p:sp>
        <p:nvSpPr>
          <p:cNvPr id="15" name="TextBox 14">
            <a:extLst>
              <a:ext uri="{FF2B5EF4-FFF2-40B4-BE49-F238E27FC236}">
                <a16:creationId xmlns:a16="http://schemas.microsoft.com/office/drawing/2014/main" id="{12B5447E-DF4A-FE47-B60F-57A81E92E958}"/>
              </a:ext>
            </a:extLst>
          </p:cNvPr>
          <p:cNvSpPr txBox="1"/>
          <p:nvPr/>
        </p:nvSpPr>
        <p:spPr>
          <a:xfrm>
            <a:off x="1475517" y="3084814"/>
            <a:ext cx="667958"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a:spcBef>
                <a:spcPts val="0"/>
              </a:spcBef>
              <a:spcAft>
                <a:spcPts val="0"/>
              </a:spcAft>
            </a:pPr>
            <a:r>
              <a:rPr lang="en-US" sz="4050" b="1" dirty="0">
                <a:solidFill>
                  <a:schemeClr val="accent1">
                    <a:lumMod val="50000"/>
                  </a:schemeClr>
                </a:solidFill>
                <a:latin typeface="Helvetica Neue LT Std 75" panose="020B0604020202020204" pitchFamily="34" charset="0"/>
                <a:sym typeface="Calibri"/>
              </a:rPr>
              <a:t>+</a:t>
            </a:r>
          </a:p>
        </p:txBody>
      </p:sp>
      <p:sp>
        <p:nvSpPr>
          <p:cNvPr id="16" name="TextBox 15">
            <a:extLst>
              <a:ext uri="{FF2B5EF4-FFF2-40B4-BE49-F238E27FC236}">
                <a16:creationId xmlns:a16="http://schemas.microsoft.com/office/drawing/2014/main" id="{E3D3FC59-8AEC-9F40-9979-848751582EB2}"/>
              </a:ext>
            </a:extLst>
          </p:cNvPr>
          <p:cNvSpPr txBox="1"/>
          <p:nvPr/>
        </p:nvSpPr>
        <p:spPr>
          <a:xfrm>
            <a:off x="1475517" y="3817318"/>
            <a:ext cx="667958"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a:spcBef>
                <a:spcPts val="0"/>
              </a:spcBef>
              <a:spcAft>
                <a:spcPts val="0"/>
              </a:spcAft>
            </a:pPr>
            <a:r>
              <a:rPr lang="en-US" sz="4050" b="1" dirty="0">
                <a:solidFill>
                  <a:schemeClr val="accent1">
                    <a:lumMod val="50000"/>
                  </a:schemeClr>
                </a:solidFill>
                <a:latin typeface="Helvetica Neue LT Std 75" panose="020B0604020202020204" pitchFamily="34" charset="0"/>
                <a:sym typeface="Calibri"/>
              </a:rPr>
              <a:t>+</a:t>
            </a:r>
          </a:p>
        </p:txBody>
      </p:sp>
    </p:spTree>
    <p:extLst>
      <p:ext uri="{BB962C8B-B14F-4D97-AF65-F5344CB8AC3E}">
        <p14:creationId xmlns:p14="http://schemas.microsoft.com/office/powerpoint/2010/main" val="13690842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A5BB89CF-2F9D-4A19-9BBD-2DDDD29FD196}" type="slidenum">
              <a:rPr lang="en-US" altLang="en-US"/>
              <a:pPr/>
              <a:t>65</a:t>
            </a:fld>
            <a:endParaRPr lang="en-US" altLang="en-US"/>
          </a:p>
        </p:txBody>
      </p:sp>
      <p:sp>
        <p:nvSpPr>
          <p:cNvPr id="549890" name="Title 1"/>
          <p:cNvSpPr>
            <a:spLocks noGrp="1"/>
          </p:cNvSpPr>
          <p:nvPr>
            <p:ph type="title" idx="4294967295"/>
          </p:nvPr>
        </p:nvSpPr>
        <p:spPr>
          <a:xfrm>
            <a:off x="0" y="274638"/>
            <a:ext cx="8229600" cy="1143000"/>
          </a:xfrm>
        </p:spPr>
        <p:txBody>
          <a:bodyPr/>
          <a:lstStyle/>
          <a:p>
            <a:r>
              <a:rPr lang="en-US" altLang="en-US" sz="3200" b="1" dirty="0"/>
              <a:t>The End </a:t>
            </a:r>
            <a:br>
              <a:rPr lang="en-US" altLang="en-US" sz="3200" b="1" dirty="0"/>
            </a:br>
            <a:r>
              <a:rPr lang="en-US" altLang="en-US" sz="3200" b="1" dirty="0"/>
              <a:t>(Actually the New Beginning)</a:t>
            </a:r>
          </a:p>
        </p:txBody>
      </p:sp>
      <p:pic>
        <p:nvPicPr>
          <p:cNvPr id="549891" name="Content Placeholder 3" descr="140126 or 131109 Cattle, Field by Ryan Vig.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43608" y="1417638"/>
            <a:ext cx="6751637" cy="5064125"/>
          </a:xfrm>
        </p:spPr>
      </p:pic>
    </p:spTree>
    <p:extLst>
      <p:ext uri="{BB962C8B-B14F-4D97-AF65-F5344CB8AC3E}">
        <p14:creationId xmlns:p14="http://schemas.microsoft.com/office/powerpoint/2010/main" val="223807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450E-AE62-4AAF-97C8-AB3E47C3FE4F}"/>
              </a:ext>
            </a:extLst>
          </p:cNvPr>
          <p:cNvSpPr>
            <a:spLocks noGrp="1"/>
          </p:cNvSpPr>
          <p:nvPr>
            <p:ph type="title"/>
          </p:nvPr>
        </p:nvSpPr>
        <p:spPr>
          <a:xfrm>
            <a:off x="457200" y="274638"/>
            <a:ext cx="8229600" cy="2002234"/>
          </a:xfrm>
        </p:spPr>
        <p:txBody>
          <a:bodyPr/>
          <a:lstStyle/>
          <a:p>
            <a:r>
              <a:rPr lang="en-US" sz="3200" b="1" dirty="0"/>
              <a:t>Change in Producer Share of Consumer Beef Dollar:</a:t>
            </a:r>
            <a:br>
              <a:rPr lang="en-US" sz="3200" b="1" dirty="0"/>
            </a:br>
            <a:r>
              <a:rPr lang="en-US" sz="3200" b="1" dirty="0"/>
              <a:t>Complete Reversal In Four Decades</a:t>
            </a:r>
          </a:p>
        </p:txBody>
      </p:sp>
      <p:pic>
        <p:nvPicPr>
          <p:cNvPr id="8" name="Content Placeholder 7">
            <a:extLst>
              <a:ext uri="{FF2B5EF4-FFF2-40B4-BE49-F238E27FC236}">
                <a16:creationId xmlns:a16="http://schemas.microsoft.com/office/drawing/2014/main" id="{C7E1BE30-1F16-4798-BC89-FF31A4475A24}"/>
              </a:ext>
            </a:extLst>
          </p:cNvPr>
          <p:cNvPicPr>
            <a:picLocks noGrp="1" noChangeAspect="1"/>
          </p:cNvPicPr>
          <p:nvPr>
            <p:ph sz="half" idx="1"/>
          </p:nvPr>
        </p:nvPicPr>
        <p:blipFill>
          <a:blip r:embed="rId2"/>
          <a:stretch>
            <a:fillRect/>
          </a:stretch>
        </p:blipFill>
        <p:spPr>
          <a:xfrm>
            <a:off x="457200" y="2490688"/>
            <a:ext cx="4038600" cy="2744986"/>
          </a:xfrm>
          <a:prstGeom prst="rect">
            <a:avLst/>
          </a:prstGeom>
        </p:spPr>
      </p:pic>
      <p:sp>
        <p:nvSpPr>
          <p:cNvPr id="5" name="Slide Number Placeholder 4">
            <a:extLst>
              <a:ext uri="{FF2B5EF4-FFF2-40B4-BE49-F238E27FC236}">
                <a16:creationId xmlns:a16="http://schemas.microsoft.com/office/drawing/2014/main" id="{3C73F7C7-45F7-40BE-807A-0F7901091813}"/>
              </a:ext>
            </a:extLst>
          </p:cNvPr>
          <p:cNvSpPr>
            <a:spLocks noGrp="1"/>
          </p:cNvSpPr>
          <p:nvPr>
            <p:ph type="sldNum" sz="quarter" idx="12"/>
          </p:nvPr>
        </p:nvSpPr>
        <p:spPr/>
        <p:txBody>
          <a:bodyPr/>
          <a:lstStyle/>
          <a:p>
            <a:pPr>
              <a:defRPr/>
            </a:pPr>
            <a:fld id="{85C2798A-23E8-471F-BF22-2CB109939456}" type="slidenum">
              <a:rPr lang="en-US" altLang="en-US" smtClean="0"/>
              <a:pPr>
                <a:defRPr/>
              </a:pPr>
              <a:t>7</a:t>
            </a:fld>
            <a:endParaRPr lang="en-US" altLang="en-US"/>
          </a:p>
        </p:txBody>
      </p:sp>
      <p:pic>
        <p:nvPicPr>
          <p:cNvPr id="11" name="Content Placeholder 10">
            <a:extLst>
              <a:ext uri="{FF2B5EF4-FFF2-40B4-BE49-F238E27FC236}">
                <a16:creationId xmlns:a16="http://schemas.microsoft.com/office/drawing/2014/main" id="{C32105E1-C1CB-424E-94AD-1784417B57F3}"/>
              </a:ext>
            </a:extLst>
          </p:cNvPr>
          <p:cNvPicPr>
            <a:picLocks noGrp="1" noChangeAspect="1"/>
          </p:cNvPicPr>
          <p:nvPr>
            <p:ph sz="half" idx="2"/>
          </p:nvPr>
        </p:nvPicPr>
        <p:blipFill>
          <a:blip r:embed="rId3"/>
          <a:stretch>
            <a:fillRect/>
          </a:stretch>
        </p:blipFill>
        <p:spPr>
          <a:xfrm>
            <a:off x="4648200" y="2490688"/>
            <a:ext cx="4038600" cy="2744986"/>
          </a:xfrm>
          <a:prstGeom prst="rect">
            <a:avLst/>
          </a:prstGeom>
        </p:spPr>
      </p:pic>
    </p:spTree>
    <p:extLst>
      <p:ext uri="{BB962C8B-B14F-4D97-AF65-F5344CB8AC3E}">
        <p14:creationId xmlns:p14="http://schemas.microsoft.com/office/powerpoint/2010/main" val="254584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1422-7770-42EB-B80E-AB127B7C89A9}"/>
              </a:ext>
            </a:extLst>
          </p:cNvPr>
          <p:cNvSpPr>
            <a:spLocks noGrp="1"/>
          </p:cNvSpPr>
          <p:nvPr>
            <p:ph type="title"/>
          </p:nvPr>
        </p:nvSpPr>
        <p:spPr>
          <a:xfrm>
            <a:off x="457200" y="221372"/>
            <a:ext cx="8229600" cy="5871924"/>
          </a:xfrm>
        </p:spPr>
        <p:txBody>
          <a:bodyPr/>
          <a:lstStyle/>
          <a:p>
            <a:r>
              <a:rPr lang="en-US" sz="7200" dirty="0"/>
              <a:t>What The . . . ?</a:t>
            </a:r>
          </a:p>
        </p:txBody>
      </p:sp>
      <p:sp>
        <p:nvSpPr>
          <p:cNvPr id="3" name="Slide Number Placeholder 2">
            <a:extLst>
              <a:ext uri="{FF2B5EF4-FFF2-40B4-BE49-F238E27FC236}">
                <a16:creationId xmlns:a16="http://schemas.microsoft.com/office/drawing/2014/main" id="{3C48EFB3-46E2-4345-9871-5D59F21DF445}"/>
              </a:ext>
            </a:extLst>
          </p:cNvPr>
          <p:cNvSpPr>
            <a:spLocks noGrp="1"/>
          </p:cNvSpPr>
          <p:nvPr>
            <p:ph type="sldNum" sz="quarter" idx="12"/>
          </p:nvPr>
        </p:nvSpPr>
        <p:spPr/>
        <p:txBody>
          <a:bodyPr/>
          <a:lstStyle/>
          <a:p>
            <a:pPr>
              <a:defRPr/>
            </a:pPr>
            <a:fld id="{41AE1CBD-0881-4AB3-A7E4-1DFF4BC8F672}" type="slidenum">
              <a:rPr lang="en-US" altLang="en-US" smtClean="0"/>
              <a:pPr>
                <a:defRPr/>
              </a:pPr>
              <a:t>8</a:t>
            </a:fld>
            <a:endParaRPr lang="en-US" altLang="en-US"/>
          </a:p>
        </p:txBody>
      </p:sp>
    </p:spTree>
    <p:extLst>
      <p:ext uri="{BB962C8B-B14F-4D97-AF65-F5344CB8AC3E}">
        <p14:creationId xmlns:p14="http://schemas.microsoft.com/office/powerpoint/2010/main" val="33251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820A07-9C4E-4A08-80C2-CD0546906540}"/>
              </a:ext>
            </a:extLst>
          </p:cNvPr>
          <p:cNvSpPr>
            <a:spLocks noGrp="1"/>
          </p:cNvSpPr>
          <p:nvPr>
            <p:ph type="sldNum" sz="quarter" idx="12"/>
          </p:nvPr>
        </p:nvSpPr>
        <p:spPr/>
        <p:txBody>
          <a:bodyPr/>
          <a:lstStyle/>
          <a:p>
            <a:pPr>
              <a:defRPr/>
            </a:pPr>
            <a:fld id="{2084576A-2B98-48FC-8B5F-C43BD8E586A5}" type="slidenum">
              <a:rPr lang="en-US" altLang="en-US" smtClean="0"/>
              <a:pPr>
                <a:defRPr/>
              </a:pPr>
              <a:t>9</a:t>
            </a:fld>
            <a:endParaRPr lang="en-US" altLang="en-US"/>
          </a:p>
        </p:txBody>
      </p:sp>
      <p:pic>
        <p:nvPicPr>
          <p:cNvPr id="4" name="Picture 3">
            <a:extLst>
              <a:ext uri="{FF2B5EF4-FFF2-40B4-BE49-F238E27FC236}">
                <a16:creationId xmlns:a16="http://schemas.microsoft.com/office/drawing/2014/main" id="{97635478-A3BF-41CA-9C2A-EE5972FD2ADD}"/>
              </a:ext>
            </a:extLst>
          </p:cNvPr>
          <p:cNvPicPr>
            <a:picLocks noChangeAspect="1"/>
          </p:cNvPicPr>
          <p:nvPr/>
        </p:nvPicPr>
        <p:blipFill>
          <a:blip r:embed="rId2"/>
          <a:stretch>
            <a:fillRect/>
          </a:stretch>
        </p:blipFill>
        <p:spPr>
          <a:xfrm>
            <a:off x="289189" y="517907"/>
            <a:ext cx="8565622" cy="5822185"/>
          </a:xfrm>
          <a:prstGeom prst="rect">
            <a:avLst/>
          </a:prstGeom>
        </p:spPr>
      </p:pic>
    </p:spTree>
    <p:extLst>
      <p:ext uri="{BB962C8B-B14F-4D97-AF65-F5344CB8AC3E}">
        <p14:creationId xmlns:p14="http://schemas.microsoft.com/office/powerpoint/2010/main" val="278398603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76252</TotalTime>
  <Words>3182</Words>
  <Application>Microsoft Office PowerPoint</Application>
  <PresentationFormat>On-screen Show (4:3)</PresentationFormat>
  <Paragraphs>250</Paragraphs>
  <Slides>65</Slides>
  <Notes>23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6" baseType="lpstr">
      <vt:lpstr>Arial</vt:lpstr>
      <vt:lpstr>Calibri</vt:lpstr>
      <vt:lpstr>Helvetica Neue</vt:lpstr>
      <vt:lpstr>Helvetica Neue LT Std 35 Thin</vt:lpstr>
      <vt:lpstr>Helvetica Neue LT Std 45 Light</vt:lpstr>
      <vt:lpstr>Helvetica Neue LT Std 55 Roman</vt:lpstr>
      <vt:lpstr>Helvetica Neue LT Std 65 Medium</vt:lpstr>
      <vt:lpstr>Helvetica Neue LT Std 75</vt:lpstr>
      <vt:lpstr>Times New Roman</vt:lpstr>
      <vt:lpstr>Default Design</vt:lpstr>
      <vt:lpstr>Acrobat Document</vt:lpstr>
      <vt:lpstr>PowerPoint Presentation</vt:lpstr>
      <vt:lpstr>PowerPoint Presentation</vt:lpstr>
      <vt:lpstr>U.S. Cattle Industry’s Critical Competitive Infrastructure</vt:lpstr>
      <vt:lpstr>Four Decades Ago, in America:</vt:lpstr>
      <vt:lpstr>In 1994, When America Entered NAFTA:</vt:lpstr>
      <vt:lpstr>Today, Just Over a Generation Later, America has:</vt:lpstr>
      <vt:lpstr>Change in Producer Share of Consumer Beef Dollar: Complete Reversal In Four Decades</vt:lpstr>
      <vt:lpstr>What The . . . ?</vt:lpstr>
      <vt:lpstr>PowerPoint Presentation</vt:lpstr>
      <vt:lpstr> Decades of Denial, Inattention, and Neglect Have Rendered Your Domestic Markets for Beef and Cattle Fundamentally, Structurally, and Systemically Broken.  Your Industry Is In Crisis!  </vt:lpstr>
      <vt:lpstr>Why?</vt:lpstr>
      <vt:lpstr>First, The More . . .</vt:lpstr>
      <vt:lpstr>Instead, Here’s What Every Agriculture Secretary Did:</vt:lpstr>
      <vt:lpstr>Why USDA Facilitates Imports</vt:lpstr>
      <vt:lpstr>And Here’s How Industrial Agribusinesses Exploited their Newfound Paradigm </vt:lpstr>
      <vt:lpstr>The Industrial Agribusinesses – the Packers – Blurred the Distinction Between “Producers” of Livestock and “Producers” of Meat.  Their Mantra:  What’s Good for Packers Is Good for Producers </vt:lpstr>
      <vt:lpstr>Congress &amp; The Executive Branch Bought Into this Nonsense   Hook  Line &amp;  Sinker </vt:lpstr>
      <vt:lpstr>Industrial Agribusinesses – the Packers – With Help From Congress and the Executive Branch Shaped a New Paradigm   They Created a Policy, Legal and Regulatory Framework to Further Their Self-Interests – at the Expense of America’s Family Farmers/Ranchers  They Changed the Rules! (by deleting them)</vt:lpstr>
      <vt:lpstr>The New Market Structure Paradigm</vt:lpstr>
      <vt:lpstr>The New Market Structure Paradigm Con’t.</vt:lpstr>
      <vt:lpstr>Steppingstones to Globalization</vt:lpstr>
      <vt:lpstr>PowerPoint Presentation</vt:lpstr>
      <vt:lpstr>Concentration Resulted In  the Dismantling of Industry’s Competitive Infrastructure  Globalization Has Stunted the Industry’s Opportunity to Expand </vt:lpstr>
      <vt:lpstr>How Is Market Power Effected?</vt:lpstr>
      <vt:lpstr>Leverage</vt:lpstr>
      <vt:lpstr>PowerPoint Presentation</vt:lpstr>
      <vt:lpstr>PowerPoint Presentation</vt:lpstr>
      <vt:lpstr>Indices of Chronic Structural Market Failure in the U.S. Cattle Industry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Trade</vt:lpstr>
      <vt:lpstr>Trade Flows</vt:lpstr>
      <vt:lpstr>PowerPoint Presentation</vt:lpstr>
      <vt:lpstr>PowerPoint Presentation</vt:lpstr>
      <vt:lpstr>PowerPoint Presentation</vt:lpstr>
      <vt:lpstr>PowerPoint Presentation</vt:lpstr>
      <vt:lpstr>PowerPoint Presentation</vt:lpstr>
      <vt:lpstr>PowerPoint Presentation</vt:lpstr>
      <vt:lpstr>Solutions</vt:lpstr>
      <vt:lpstr>Restore Competition in the Domestic Beef Market</vt:lpstr>
      <vt:lpstr>PowerPoint Presentation</vt:lpstr>
      <vt:lpstr>   “There is another obvious lawful explanation for increased imports. In 2016, Congress repealed the Mandatory Country of Origin Labeling (COOL) rule for beef. . . When the rule was in place, domestic feedlots could charge higher prices than foreign feedlots because of the premium paid for domestic beef. . . After the rule was repealed, foreign beef no longer had to be labelled as such. That spurred additional imports and caused domestic cattle prices to fall.”  The above quote is found on pages 33-34 in the Defendant’s Nov. 13, 2019 joint brief in support of their motion to dismiss our pending antitrust lawsuit.   </vt:lpstr>
      <vt:lpstr>Restore Competition in the Domestic Cattle Market</vt:lpstr>
      <vt:lpstr> This is a Call to Action     </vt:lpstr>
      <vt:lpstr>Your Broken Cattle Market Will Not Fix Itself.    If You Do Not Act Now, Your  Marketplace Will Soon Look Like the Vertically Controlled Poultry and Hog Markets.</vt:lpstr>
      <vt:lpstr>  The New Frontier For Cattle Associations   Litigation    </vt:lpstr>
      <vt:lpstr>PowerPoint Presentation</vt:lpstr>
      <vt:lpstr>PowerPoint Presentation</vt:lpstr>
      <vt:lpstr>Average Pre- &amp; Post-Class Period Fed Cattle Slaughter – Packing Defendants vs Others</vt:lpstr>
      <vt:lpstr>PowerPoint Presentation</vt:lpstr>
      <vt:lpstr>PowerPoint Presentation</vt:lpstr>
      <vt:lpstr>PowerPoint Presentation</vt:lpstr>
      <vt:lpstr>PowerPoint Presentation</vt:lpstr>
      <vt:lpstr>PowerPoint Presentation</vt:lpstr>
      <vt:lpstr>The End  (Actually the New Beginning)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Bullard</dc:creator>
  <cp:lastModifiedBy>Bill Bullard</cp:lastModifiedBy>
  <cp:revision>77</cp:revision>
  <dcterms:created xsi:type="dcterms:W3CDTF">2020-11-05T16:05:13Z</dcterms:created>
  <dcterms:modified xsi:type="dcterms:W3CDTF">2022-03-14T19:17:40Z</dcterms:modified>
</cp:coreProperties>
</file>