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6" r:id="rId2"/>
    <p:sldId id="298" r:id="rId3"/>
    <p:sldId id="297" r:id="rId4"/>
    <p:sldId id="300" r:id="rId5"/>
    <p:sldId id="299" r:id="rId6"/>
    <p:sldId id="302" r:id="rId7"/>
    <p:sldId id="301" r:id="rId8"/>
    <p:sldId id="304" r:id="rId9"/>
    <p:sldId id="303" r:id="rId10"/>
    <p:sldId id="305" r:id="rId11"/>
    <p:sldId id="307" r:id="rId12"/>
    <p:sldId id="306" r:id="rId1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13" autoAdjust="0"/>
  </p:normalViewPr>
  <p:slideViewPr>
    <p:cSldViewPr>
      <p:cViewPr varScale="1">
        <p:scale>
          <a:sx n="90" d="100"/>
          <a:sy n="90" d="100"/>
        </p:scale>
        <p:origin x="15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01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t" anchorCtr="0" compatLnSpc="1">
            <a:prstTxWarp prst="textNoShape">
              <a:avLst/>
            </a:prstTxWarp>
          </a:bodyPr>
          <a:lstStyle>
            <a:lvl1pPr defTabSz="96241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6159" y="0"/>
            <a:ext cx="416336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t" anchorCtr="0" compatLnSpc="1">
            <a:prstTxWarp prst="textNoShape">
              <a:avLst/>
            </a:prstTxWarp>
          </a:bodyPr>
          <a:lstStyle>
            <a:lvl1pPr algn="r" defTabSz="96241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7747"/>
            <a:ext cx="416001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b" anchorCtr="0" compatLnSpc="1">
            <a:prstTxWarp prst="textNoShape">
              <a:avLst/>
            </a:prstTxWarp>
          </a:bodyPr>
          <a:lstStyle>
            <a:lvl1pPr defTabSz="96241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6159" y="6947747"/>
            <a:ext cx="416336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b" anchorCtr="0" compatLnSpc="1">
            <a:prstTxWarp prst="textNoShape">
              <a:avLst/>
            </a:prstTxWarp>
          </a:bodyPr>
          <a:lstStyle>
            <a:lvl1pPr algn="r" defTabSz="96241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9A50D9-F70D-49A3-857C-274394B8E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01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t" anchorCtr="0" compatLnSpc="1">
            <a:prstTxWarp prst="textNoShape">
              <a:avLst/>
            </a:prstTxWarp>
          </a:bodyPr>
          <a:lstStyle>
            <a:lvl1pPr defTabSz="96241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6159" y="0"/>
            <a:ext cx="416336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t" anchorCtr="0" compatLnSpc="1">
            <a:prstTxWarp prst="textNoShape">
              <a:avLst/>
            </a:prstTxWarp>
          </a:bodyPr>
          <a:lstStyle>
            <a:lvl1pPr algn="r" defTabSz="96241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1293" y="3474721"/>
            <a:ext cx="7681965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747"/>
            <a:ext cx="416001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b" anchorCtr="0" compatLnSpc="1">
            <a:prstTxWarp prst="textNoShape">
              <a:avLst/>
            </a:prstTxWarp>
          </a:bodyPr>
          <a:lstStyle>
            <a:lvl1pPr defTabSz="96241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6159" y="6947747"/>
            <a:ext cx="416336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96" tIns="48147" rIns="96296" bIns="48147" numCol="1" anchor="b" anchorCtr="0" compatLnSpc="1">
            <a:prstTxWarp prst="textNoShape">
              <a:avLst/>
            </a:prstTxWarp>
          </a:bodyPr>
          <a:lstStyle>
            <a:lvl1pPr algn="r" defTabSz="96241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E01B21-9614-4002-8CAA-871C7A1D2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4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7431" indent="-302858" defTabSz="9624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1431" indent="-242286" defTabSz="9624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6004" indent="-242286" defTabSz="9624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80577" indent="-242286" defTabSz="9624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5148" indent="-242286" defTabSz="96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9721" indent="-242286" defTabSz="96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34294" indent="-242286" defTabSz="96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8867" indent="-242286" defTabSz="96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6E69-A293-428D-836E-8707958966F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01B21-9614-4002-8CAA-871C7A1D258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23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01B21-9614-4002-8CAA-871C7A1D258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09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92F1-533C-489F-92EC-A63826483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3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9E52-074B-4D93-AB3B-8C602A5CC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0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C063-C226-488F-8053-7F3044168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34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AB6A-E27E-43EE-9C70-EF6CC7771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7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8D31-02A4-407A-A600-08C0023C1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87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798A-23E8-471F-BF22-2CB109939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0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38800-5868-4CB9-9085-61161103D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78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E1CBD-0881-4AB3-A7E4-1DFF4BC8F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4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576A-2B98-48FC-8B5F-C43BD8E58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4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236C-AB91-4DA3-BD4D-963DAD1EB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46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E08E-E184-4A8D-B418-EBFB8F653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5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708D2F-DD82-477B-906E-FA70FFD48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ckoffvot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5164"/>
            <a:ext cx="6400800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4400" b="1" dirty="0"/>
              <a:t>Three Black Swans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Presentation By R-CALF USA 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/>
              <a:t>April 27,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31E42-9855-476C-804B-85A298A5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4838"/>
            <a:ext cx="7779170" cy="3383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4FCB-3C88-4805-85DC-D69602B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968552"/>
          </a:xfrm>
        </p:spPr>
        <p:txBody>
          <a:bodyPr/>
          <a:lstStyle/>
          <a:p>
            <a:r>
              <a:rPr lang="en-US" dirty="0"/>
              <a:t>Are These Correlated Events Coincidence or Design?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Cattle Producers Must Decide, and Fast.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3A1C6-E3BA-4837-8C2A-24F6051F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E1CBD-0881-4AB3-A7E4-1DFF4BC8F67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28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C39A-D9B8-4448-B648-F559F3B1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60" y="872716"/>
            <a:ext cx="8229600" cy="5112568"/>
          </a:xfrm>
        </p:spPr>
        <p:txBody>
          <a:bodyPr/>
          <a:lstStyle/>
          <a:p>
            <a:r>
              <a:rPr lang="en-US" dirty="0"/>
              <a:t>Your Broken Cattle Market Will Not Fix Itself.  </a:t>
            </a:r>
            <a:br>
              <a:rPr lang="en-US" dirty="0"/>
            </a:br>
            <a:br>
              <a:rPr lang="en-US" dirty="0"/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You Do Not Act Now, Your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Marketplace Will Soon Look Like the Vertically Controlled Poultry and Hog Markets.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EC39B-FC8F-4D29-9B43-97759BAD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E1CBD-0881-4AB3-A7E4-1DFF4BC8F67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80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700E-776D-4A1B-9C69-84120A89F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656184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a Call to Action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46555-1129-4E55-BB97-8046A9F76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846640" cy="4824536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 to </a:t>
            </a:r>
            <a:r>
              <a:rPr lang="en-US" sz="2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www.checkoffvote.com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sign the petition for a producer referendum of the mandatory beef checkoff program.</a:t>
            </a:r>
          </a:p>
          <a:p>
            <a:pPr marL="514350" indent="-514350" algn="l"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 each of your members of Congress and tell them: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Support and quickly pass S.949, the Grassley/Tester bill that will revive the dysfunctional fed cattle market. 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ntroduce and pass new legislation to restore mandatory country of origin labeling for beef.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10D5-2CD3-4961-8485-4A785065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0"/>
          </a:xfrm>
        </p:spPr>
        <p:txBody>
          <a:bodyPr/>
          <a:lstStyle/>
          <a:p>
            <a:pPr algn="l"/>
            <a:r>
              <a:rPr lang="en-US" dirty="0"/>
              <a:t>A Black Swan Event Occurs When Markets Respond Counter to Market Fundamentals, Such as When Cattle Prices Fall in Response to Rising Wholesale Beef Prices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00B9F-6F7F-4222-9189-4CAF808B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E1CBD-0881-4AB3-A7E4-1DFF4BC8F67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62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F3763-7B19-48BE-940D-B181C165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4576A-2B98-48FC-8B5F-C43BD8E586A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0EEB0-EB98-4375-904B-A75555AF3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2" y="277095"/>
            <a:ext cx="8681456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220D-A5AA-45AF-BDF2-5D00A2CF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9"/>
            <a:ext cx="8229600" cy="6460826"/>
          </a:xfrm>
        </p:spPr>
        <p:txBody>
          <a:bodyPr/>
          <a:lstStyle/>
          <a:p>
            <a:r>
              <a:rPr lang="en-US" dirty="0"/>
              <a:t>Black Swan Events Also Occur When Markets Overreact to Seemingly Minor Stimuli, Such as Where Packer Margins Reach Super-High Levels When the Negotiated Cash Market Volume Is Reduced.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505AF-C591-429E-AFE0-F515B5A4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E1CBD-0881-4AB3-A7E4-1DFF4BC8F67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53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87AC6-0988-4665-BD13-77987138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4576A-2B98-48FC-8B5F-C43BD8E586A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B10E8-85A2-4904-A320-A8A25C80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2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5AC7-8486-4980-B0C9-50F7D69E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96" y="620689"/>
            <a:ext cx="8229600" cy="5624536"/>
          </a:xfrm>
        </p:spPr>
        <p:txBody>
          <a:bodyPr/>
          <a:lstStyle/>
          <a:p>
            <a:pPr algn="l"/>
            <a:r>
              <a:rPr lang="en-US" dirty="0"/>
              <a:t>The Accumulation of Historically High Captive Supply Levels Coincide with the 2015 Market Break. Even Higher Levels Post 2015 Coincide with Ever Falling Cattle Prices.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C32A3-85C5-443D-83B2-550EB8AB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E1CBD-0881-4AB3-A7E4-1DFF4BC8F67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06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30E04-D118-4A64-99C9-B452A267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4576A-2B98-48FC-8B5F-C43BD8E586A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67CC7-617F-49CB-9387-63EFB8640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2" y="277095"/>
            <a:ext cx="8681456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5FC9-53A1-4B38-9103-80440F98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75" y="764704"/>
            <a:ext cx="8229600" cy="5328592"/>
          </a:xfrm>
        </p:spPr>
        <p:txBody>
          <a:bodyPr/>
          <a:lstStyle/>
          <a:p>
            <a:r>
              <a:rPr lang="en-US" dirty="0"/>
              <a:t>Since 2015 There Have Been Six Clusters of Monthly Import Spikes, Each Coinciding With Six Downturns in the Fed Cattle Market.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50E80-C49E-4ACD-AF9F-CB2887BE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E1CBD-0881-4AB3-A7E4-1DFF4BC8F67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25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F554C0-B2CD-4817-9D75-07BA238F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4576A-2B98-48FC-8B5F-C43BD8E586A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96FF0-A927-4AF0-B86F-393F3C9D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277095"/>
            <a:ext cx="8681456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49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29227</TotalTime>
  <Words>261</Words>
  <Application>Microsoft Office PowerPoint</Application>
  <PresentationFormat>On-screen Show (4:3)</PresentationFormat>
  <Paragraphs>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A Black Swan Event Occurs When Markets Respond Counter to Market Fundamentals, Such as When Cattle Prices Fall in Response to Rising Wholesale Beef Prices</vt:lpstr>
      <vt:lpstr>PowerPoint Presentation</vt:lpstr>
      <vt:lpstr>Black Swan Events Also Occur When Markets Overreact to Seemingly Minor Stimuli, Such as Where Packer Margins Reach Super-High Levels When the Negotiated Cash Market Volume Is Reduced. </vt:lpstr>
      <vt:lpstr>PowerPoint Presentation</vt:lpstr>
      <vt:lpstr>The Accumulation of Historically High Captive Supply Levels Coincide with the 2015 Market Break. Even Higher Levels Post 2015 Coincide with Ever Falling Cattle Prices.</vt:lpstr>
      <vt:lpstr>PowerPoint Presentation</vt:lpstr>
      <vt:lpstr>Since 2015 There Have Been Six Clusters of Monthly Import Spikes, Each Coinciding With Six Downturns in the Fed Cattle Market.</vt:lpstr>
      <vt:lpstr>PowerPoint Presentation</vt:lpstr>
      <vt:lpstr>Are These Correlated Events Coincidence or Design?   Cattle Producers Must Decide, and Fast.  </vt:lpstr>
      <vt:lpstr>Your Broken Cattle Market Will Not Fix Itself.    If You Do Not Act Now, Your  Marketplace Will Soon Look Like the Vertically Controlled Poultry and Hog Markets.</vt:lpstr>
      <vt:lpstr> This is a Call to Action 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Bullard</dc:creator>
  <cp:lastModifiedBy>Bill Bullard</cp:lastModifiedBy>
  <cp:revision>37</cp:revision>
  <dcterms:created xsi:type="dcterms:W3CDTF">2020-11-05T16:05:13Z</dcterms:created>
  <dcterms:modified xsi:type="dcterms:W3CDTF">2021-04-27T21:31:33Z</dcterms:modified>
</cp:coreProperties>
</file>