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96" r:id="rId5"/>
    <p:sldId id="830" r:id="rId6"/>
    <p:sldId id="825" r:id="rId7"/>
    <p:sldId id="824" r:id="rId8"/>
    <p:sldId id="804" r:id="rId9"/>
    <p:sldId id="803" r:id="rId10"/>
    <p:sldId id="736" r:id="rId11"/>
    <p:sldId id="817" r:id="rId12"/>
    <p:sldId id="826" r:id="rId13"/>
    <p:sldId id="580" r:id="rId14"/>
    <p:sldId id="798" r:id="rId15"/>
    <p:sldId id="745" r:id="rId16"/>
    <p:sldId id="821" r:id="rId17"/>
    <p:sldId id="829" r:id="rId18"/>
    <p:sldId id="816" r:id="rId19"/>
    <p:sldId id="815" r:id="rId20"/>
    <p:sldId id="820" r:id="rId21"/>
    <p:sldId id="823" r:id="rId22"/>
    <p:sldId id="831" r:id="rId23"/>
    <p:sldId id="828" r:id="rId24"/>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306" autoAdjust="0"/>
  </p:normalViewPr>
  <p:slideViewPr>
    <p:cSldViewPr>
      <p:cViewPr varScale="1">
        <p:scale>
          <a:sx n="72" d="100"/>
          <a:sy n="72" d="100"/>
        </p:scale>
        <p:origin x="1795" y="5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142339" name="Rectangle 3"/>
          <p:cNvSpPr>
            <a:spLocks noGrp="1" noChangeArrowheads="1"/>
          </p:cNvSpPr>
          <p:nvPr>
            <p:ph type="dt" sz="quarter" idx="1"/>
          </p:nvPr>
        </p:nvSpPr>
        <p:spPr bwMode="auto">
          <a:xfrm>
            <a:off x="5436159" y="0"/>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algn="r" defTabSz="962415" eaLnBrk="1" hangingPunct="1">
              <a:defRPr sz="1200">
                <a:latin typeface="Arial" charset="0"/>
                <a:cs typeface="Arial" charset="0"/>
              </a:defRPr>
            </a:lvl1pPr>
          </a:lstStyle>
          <a:p>
            <a:pPr>
              <a:defRPr/>
            </a:pPr>
            <a:endParaRPr lang="en-US" altLang="en-US"/>
          </a:p>
        </p:txBody>
      </p:sp>
      <p:sp>
        <p:nvSpPr>
          <p:cNvPr id="142340" name="Rectangle 4"/>
          <p:cNvSpPr>
            <a:spLocks noGrp="1" noChangeArrowheads="1"/>
          </p:cNvSpPr>
          <p:nvPr>
            <p:ph type="ftr" sz="quarter" idx="2"/>
          </p:nvPr>
        </p:nvSpPr>
        <p:spPr bwMode="auto">
          <a:xfrm>
            <a:off x="0" y="6947747"/>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142341" name="Rectangle 5"/>
          <p:cNvSpPr>
            <a:spLocks noGrp="1" noChangeArrowheads="1"/>
          </p:cNvSpPr>
          <p:nvPr>
            <p:ph type="sldNum" sz="quarter" idx="3"/>
          </p:nvPr>
        </p:nvSpPr>
        <p:spPr bwMode="auto">
          <a:xfrm>
            <a:off x="5436159" y="6947747"/>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algn="r" defTabSz="962415" eaLnBrk="1" hangingPunct="1">
              <a:defRPr sz="1200">
                <a:latin typeface="Arial" panose="020B0604020202020204" pitchFamily="34" charset="0"/>
              </a:defRPr>
            </a:lvl1pPr>
          </a:lstStyle>
          <a:p>
            <a:pPr>
              <a:defRPr/>
            </a:pPr>
            <a:fld id="{BE9A50D9-F70D-49A3-857C-274394B8EA8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30723" name="Rectangle 3"/>
          <p:cNvSpPr>
            <a:spLocks noGrp="1" noChangeArrowheads="1"/>
          </p:cNvSpPr>
          <p:nvPr>
            <p:ph type="dt" idx="1"/>
          </p:nvPr>
        </p:nvSpPr>
        <p:spPr bwMode="auto">
          <a:xfrm>
            <a:off x="5436159" y="0"/>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algn="r" defTabSz="962415" eaLnBrk="1" hangingPunct="1">
              <a:defRPr sz="1200">
                <a:latin typeface="Arial" charset="0"/>
                <a:cs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973388" y="547688"/>
            <a:ext cx="3656012"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61293" y="3474721"/>
            <a:ext cx="7681965"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26" name="Rectangle 6"/>
          <p:cNvSpPr>
            <a:spLocks noGrp="1" noChangeArrowheads="1"/>
          </p:cNvSpPr>
          <p:nvPr>
            <p:ph type="ftr" sz="quarter" idx="4"/>
          </p:nvPr>
        </p:nvSpPr>
        <p:spPr bwMode="auto">
          <a:xfrm>
            <a:off x="0" y="6947747"/>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5436159" y="6947747"/>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algn="r" defTabSz="962415" eaLnBrk="1" hangingPunct="1">
              <a:defRPr sz="1200">
                <a:latin typeface="Arial" panose="020B0604020202020204" pitchFamily="34" charset="0"/>
              </a:defRPr>
            </a:lvl1pPr>
          </a:lstStyle>
          <a:p>
            <a:pPr>
              <a:defRPr/>
            </a:pPr>
            <a:fld id="{65E01B21-9614-4002-8CAA-871C7A1D25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62415">
              <a:spcBef>
                <a:spcPct val="30000"/>
              </a:spcBef>
              <a:defRPr sz="1200">
                <a:solidFill>
                  <a:schemeClr val="tx1"/>
                </a:solidFill>
                <a:latin typeface="Arial" panose="020B0604020202020204" pitchFamily="34" charset="0"/>
                <a:cs typeface="Arial" panose="020B0604020202020204" pitchFamily="34" charset="0"/>
              </a:defRPr>
            </a:lvl1pPr>
            <a:lvl2pPr marL="787431" indent="-302858" defTabSz="962415">
              <a:spcBef>
                <a:spcPct val="30000"/>
              </a:spcBef>
              <a:defRPr sz="1200">
                <a:solidFill>
                  <a:schemeClr val="tx1"/>
                </a:solidFill>
                <a:latin typeface="Arial" panose="020B0604020202020204" pitchFamily="34" charset="0"/>
                <a:cs typeface="Arial" panose="020B0604020202020204" pitchFamily="34" charset="0"/>
              </a:defRPr>
            </a:lvl2pPr>
            <a:lvl3pPr marL="1211431" indent="-242286" defTabSz="962415">
              <a:spcBef>
                <a:spcPct val="30000"/>
              </a:spcBef>
              <a:defRPr sz="1200">
                <a:solidFill>
                  <a:schemeClr val="tx1"/>
                </a:solidFill>
                <a:latin typeface="Arial" panose="020B0604020202020204" pitchFamily="34" charset="0"/>
                <a:cs typeface="Arial" panose="020B0604020202020204" pitchFamily="34" charset="0"/>
              </a:defRPr>
            </a:lvl3pPr>
            <a:lvl4pPr marL="1696004" indent="-242286" defTabSz="962415">
              <a:spcBef>
                <a:spcPct val="30000"/>
              </a:spcBef>
              <a:defRPr sz="1200">
                <a:solidFill>
                  <a:schemeClr val="tx1"/>
                </a:solidFill>
                <a:latin typeface="Arial" panose="020B0604020202020204" pitchFamily="34" charset="0"/>
                <a:cs typeface="Arial" panose="020B0604020202020204" pitchFamily="34" charset="0"/>
              </a:defRPr>
            </a:lvl4pPr>
            <a:lvl5pPr marL="2180577" indent="-242286" defTabSz="962415">
              <a:spcBef>
                <a:spcPct val="30000"/>
              </a:spcBef>
              <a:defRPr sz="1200">
                <a:solidFill>
                  <a:schemeClr val="tx1"/>
                </a:solidFill>
                <a:latin typeface="Arial" panose="020B0604020202020204" pitchFamily="34" charset="0"/>
                <a:cs typeface="Arial" panose="020B0604020202020204" pitchFamily="34" charset="0"/>
              </a:defRPr>
            </a:lvl5pPr>
            <a:lvl6pPr marL="2665148"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149721"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34294"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118867"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816E69-A293-428D-836E-8707958966F0}" type="slidenum">
              <a:rPr lang="en-US" altLang="en-US" smtClean="0"/>
              <a:pPr>
                <a:spcBef>
                  <a:spcPct val="0"/>
                </a:spcBef>
              </a:pPr>
              <a:t>1</a:t>
            </a:fld>
            <a:endParaRPr lang="en-US"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 $397 per head Oct. 14 to Oct 15.</a:t>
            </a:r>
          </a:p>
          <a:p>
            <a:r>
              <a:rPr lang="en-US" dirty="0"/>
              <a:t>Lost $464 per head Oct. 15 to Oct 16.</a:t>
            </a:r>
          </a:p>
          <a:p>
            <a:r>
              <a:rPr lang="en-US" dirty="0"/>
              <a:t>Total loss Oct. 14 to Oct. 16 was $860 per head for 550 lb. calf</a:t>
            </a:r>
          </a:p>
          <a:p>
            <a:r>
              <a:rPr lang="en-US" dirty="0"/>
              <a:t>After COOL was repealed in December 2015, calf prices continued falling an additional $61 per cwt from Dec 2015 through Oct 2016.</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7</a:t>
            </a:fld>
            <a:endParaRPr lang="en-US" altLang="en-US"/>
          </a:p>
        </p:txBody>
      </p:sp>
    </p:spTree>
    <p:extLst>
      <p:ext uri="{BB962C8B-B14F-4D97-AF65-F5344CB8AC3E}">
        <p14:creationId xmlns:p14="http://schemas.microsoft.com/office/powerpoint/2010/main" val="101860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2C78F-50D4-4719-8FBA-CDF776B95C09}" type="slidenum">
              <a:rPr lang="en-US" altLang="en-US" smtClean="0"/>
              <a:pPr/>
              <a:t>10</a:t>
            </a:fld>
            <a:endParaRPr lang="en-US" altLang="en-US"/>
          </a:p>
        </p:txBody>
      </p:sp>
    </p:spTree>
    <p:extLst>
      <p:ext uri="{BB962C8B-B14F-4D97-AF65-F5344CB8AC3E}">
        <p14:creationId xmlns:p14="http://schemas.microsoft.com/office/powerpoint/2010/main" val="159528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11</a:t>
            </a:fld>
            <a:endParaRPr lang="en-US" altLang="en-US"/>
          </a:p>
        </p:txBody>
      </p:sp>
    </p:spTree>
    <p:extLst>
      <p:ext uri="{BB962C8B-B14F-4D97-AF65-F5344CB8AC3E}">
        <p14:creationId xmlns:p14="http://schemas.microsoft.com/office/powerpoint/2010/main" val="302789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a:t>Here are the 29 countries from which the U.S. has been annually importing about 3 billion pounds of beef for the past six years, without country-of-origin labeling (COOL).  Note the significant increase of imported beef from 2013 to 2014 to 2015.  This explains why our markets collapsed beginning in late 2014 and throughout 2015 and 2016. It also explains why or market has not yet recovered from even 2013 price levels. </a:t>
            </a:r>
          </a:p>
          <a:p>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12</a:t>
            </a:fld>
            <a:endParaRPr lang="en-US" altLang="en-US"/>
          </a:p>
        </p:txBody>
      </p:sp>
    </p:spTree>
    <p:extLst>
      <p:ext uri="{BB962C8B-B14F-4D97-AF65-F5344CB8AC3E}">
        <p14:creationId xmlns:p14="http://schemas.microsoft.com/office/powerpoint/2010/main" val="153352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9192F1-533C-489F-92EC-A638264837CE}" type="slidenum">
              <a:rPr lang="en-US" altLang="en-US"/>
              <a:pPr>
                <a:defRPr/>
              </a:pPr>
              <a:t>‹#›</a:t>
            </a:fld>
            <a:endParaRPr lang="en-US" altLang="en-US"/>
          </a:p>
        </p:txBody>
      </p:sp>
    </p:spTree>
    <p:extLst>
      <p:ext uri="{BB962C8B-B14F-4D97-AF65-F5344CB8AC3E}">
        <p14:creationId xmlns:p14="http://schemas.microsoft.com/office/powerpoint/2010/main" val="113035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049E52-074B-4D93-AB3B-8C602A5CCF33}" type="slidenum">
              <a:rPr lang="en-US" altLang="en-US"/>
              <a:pPr>
                <a:defRPr/>
              </a:pPr>
              <a:t>‹#›</a:t>
            </a:fld>
            <a:endParaRPr lang="en-US" altLang="en-US"/>
          </a:p>
        </p:txBody>
      </p:sp>
    </p:spTree>
    <p:extLst>
      <p:ext uri="{BB962C8B-B14F-4D97-AF65-F5344CB8AC3E}">
        <p14:creationId xmlns:p14="http://schemas.microsoft.com/office/powerpoint/2010/main" val="254910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6DC063-C226-488F-8053-7F3044168270}" type="slidenum">
              <a:rPr lang="en-US" altLang="en-US"/>
              <a:pPr>
                <a:defRPr/>
              </a:pPr>
              <a:t>‹#›</a:t>
            </a:fld>
            <a:endParaRPr lang="en-US" altLang="en-US"/>
          </a:p>
        </p:txBody>
      </p:sp>
    </p:spTree>
    <p:extLst>
      <p:ext uri="{BB962C8B-B14F-4D97-AF65-F5344CB8AC3E}">
        <p14:creationId xmlns:p14="http://schemas.microsoft.com/office/powerpoint/2010/main" val="417934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5625">
                <a:solidFill>
                  <a:srgbClr val="39362D"/>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9362D"/>
                </a:solidFill>
              </a:rPr>
              <a:t>Body Level One</a:t>
            </a:r>
          </a:p>
          <a:p>
            <a:pPr lvl="1">
              <a:defRPr sz="1800">
                <a:solidFill>
                  <a:srgbClr val="000000"/>
                </a:solidFill>
              </a:defRPr>
            </a:pPr>
            <a:r>
              <a:rPr sz="2672">
                <a:solidFill>
                  <a:srgbClr val="39362D"/>
                </a:solidFill>
              </a:rPr>
              <a:t>Body Level Two</a:t>
            </a:r>
          </a:p>
          <a:p>
            <a:pPr lvl="2">
              <a:defRPr sz="1800">
                <a:solidFill>
                  <a:srgbClr val="000000"/>
                </a:solidFill>
              </a:defRPr>
            </a:pPr>
            <a:r>
              <a:rPr sz="2672">
                <a:solidFill>
                  <a:srgbClr val="39362D"/>
                </a:solidFill>
              </a:rPr>
              <a:t>Body Level Three</a:t>
            </a:r>
          </a:p>
          <a:p>
            <a:pPr lvl="3">
              <a:defRPr sz="1800">
                <a:solidFill>
                  <a:srgbClr val="000000"/>
                </a:solidFill>
              </a:defRPr>
            </a:pPr>
            <a:r>
              <a:rPr sz="2672">
                <a:solidFill>
                  <a:srgbClr val="39362D"/>
                </a:solidFill>
              </a:rPr>
              <a:t>Body Level Four</a:t>
            </a:r>
          </a:p>
          <a:p>
            <a:pPr lvl="4">
              <a:defRPr sz="1800">
                <a:solidFill>
                  <a:srgbClr val="000000"/>
                </a:solidFill>
              </a:defRPr>
            </a:pPr>
            <a:r>
              <a:rPr sz="2672">
                <a:solidFill>
                  <a:srgbClr val="39362D"/>
                </a:solidFill>
              </a:rPr>
              <a:t>Body Level Five</a:t>
            </a:r>
          </a:p>
        </p:txBody>
      </p:sp>
    </p:spTree>
    <p:extLst>
      <p:ext uri="{BB962C8B-B14F-4D97-AF65-F5344CB8AC3E}">
        <p14:creationId xmlns:p14="http://schemas.microsoft.com/office/powerpoint/2010/main" val="547106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8BAB6A-E27E-43EE-9C70-EF6CC7771E8F}" type="slidenum">
              <a:rPr lang="en-US" altLang="en-US"/>
              <a:pPr>
                <a:defRPr/>
              </a:pPr>
              <a:t>‹#›</a:t>
            </a:fld>
            <a:endParaRPr lang="en-US" altLang="en-US"/>
          </a:p>
        </p:txBody>
      </p:sp>
    </p:spTree>
    <p:extLst>
      <p:ext uri="{BB962C8B-B14F-4D97-AF65-F5344CB8AC3E}">
        <p14:creationId xmlns:p14="http://schemas.microsoft.com/office/powerpoint/2010/main" val="29597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5F8D31-02A4-407A-A600-08C0023C17F8}" type="slidenum">
              <a:rPr lang="en-US" altLang="en-US"/>
              <a:pPr>
                <a:defRPr/>
              </a:pPr>
              <a:t>‹#›</a:t>
            </a:fld>
            <a:endParaRPr lang="en-US" altLang="en-US"/>
          </a:p>
        </p:txBody>
      </p:sp>
    </p:spTree>
    <p:extLst>
      <p:ext uri="{BB962C8B-B14F-4D97-AF65-F5344CB8AC3E}">
        <p14:creationId xmlns:p14="http://schemas.microsoft.com/office/powerpoint/2010/main" val="92387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C2798A-23E8-471F-BF22-2CB109939456}" type="slidenum">
              <a:rPr lang="en-US" altLang="en-US"/>
              <a:pPr>
                <a:defRPr/>
              </a:pPr>
              <a:t>‹#›</a:t>
            </a:fld>
            <a:endParaRPr lang="en-US" altLang="en-US"/>
          </a:p>
        </p:txBody>
      </p:sp>
    </p:spTree>
    <p:extLst>
      <p:ext uri="{BB962C8B-B14F-4D97-AF65-F5344CB8AC3E}">
        <p14:creationId xmlns:p14="http://schemas.microsoft.com/office/powerpoint/2010/main" val="180720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F38800-5868-4CB9-9085-61161103DD84}" type="slidenum">
              <a:rPr lang="en-US" altLang="en-US"/>
              <a:pPr>
                <a:defRPr/>
              </a:pPr>
              <a:t>‹#›</a:t>
            </a:fld>
            <a:endParaRPr lang="en-US" altLang="en-US"/>
          </a:p>
        </p:txBody>
      </p:sp>
    </p:spTree>
    <p:extLst>
      <p:ext uri="{BB962C8B-B14F-4D97-AF65-F5344CB8AC3E}">
        <p14:creationId xmlns:p14="http://schemas.microsoft.com/office/powerpoint/2010/main" val="407778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AE1CBD-0881-4AB3-A7E4-1DFF4BC8F672}" type="slidenum">
              <a:rPr lang="en-US" altLang="en-US"/>
              <a:pPr>
                <a:defRPr/>
              </a:pPr>
              <a:t>‹#›</a:t>
            </a:fld>
            <a:endParaRPr lang="en-US" altLang="en-US"/>
          </a:p>
        </p:txBody>
      </p:sp>
    </p:spTree>
    <p:extLst>
      <p:ext uri="{BB962C8B-B14F-4D97-AF65-F5344CB8AC3E}">
        <p14:creationId xmlns:p14="http://schemas.microsoft.com/office/powerpoint/2010/main" val="38969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84576A-2B98-48FC-8B5F-C43BD8E586A5}" type="slidenum">
              <a:rPr lang="en-US" altLang="en-US"/>
              <a:pPr>
                <a:defRPr/>
              </a:pPr>
              <a:t>‹#›</a:t>
            </a:fld>
            <a:endParaRPr lang="en-US" altLang="en-US"/>
          </a:p>
        </p:txBody>
      </p:sp>
    </p:spTree>
    <p:extLst>
      <p:ext uri="{BB962C8B-B14F-4D97-AF65-F5344CB8AC3E}">
        <p14:creationId xmlns:p14="http://schemas.microsoft.com/office/powerpoint/2010/main" val="8974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F0236C-AB91-4DA3-BD4D-963DAD1EB912}" type="slidenum">
              <a:rPr lang="en-US" altLang="en-US"/>
              <a:pPr>
                <a:defRPr/>
              </a:pPr>
              <a:t>‹#›</a:t>
            </a:fld>
            <a:endParaRPr lang="en-US" altLang="en-US"/>
          </a:p>
        </p:txBody>
      </p:sp>
    </p:spTree>
    <p:extLst>
      <p:ext uri="{BB962C8B-B14F-4D97-AF65-F5344CB8AC3E}">
        <p14:creationId xmlns:p14="http://schemas.microsoft.com/office/powerpoint/2010/main" val="237246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1DE08E-E184-4A8D-B418-EBFB8F653477}" type="slidenum">
              <a:rPr lang="en-US" altLang="en-US"/>
              <a:pPr>
                <a:defRPr/>
              </a:pPr>
              <a:t>‹#›</a:t>
            </a:fld>
            <a:endParaRPr lang="en-US" altLang="en-US"/>
          </a:p>
        </p:txBody>
      </p:sp>
    </p:spTree>
    <p:extLst>
      <p:ext uri="{BB962C8B-B14F-4D97-AF65-F5344CB8AC3E}">
        <p14:creationId xmlns:p14="http://schemas.microsoft.com/office/powerpoint/2010/main" val="211535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8708D2F-DD82-477B-906E-FA70FFD48F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demandusabeef.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daw@st-tel.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usitc.gov/publications/701_731/pub3155.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subTitle" idx="1"/>
          </p:nvPr>
        </p:nvSpPr>
        <p:spPr>
          <a:xfrm>
            <a:off x="1371600" y="3573016"/>
            <a:ext cx="6400800" cy="2879725"/>
          </a:xfrm>
        </p:spPr>
        <p:txBody>
          <a:bodyPr/>
          <a:lstStyle/>
          <a:p>
            <a:pPr eaLnBrk="1" hangingPunct="1">
              <a:lnSpc>
                <a:spcPct val="80000"/>
              </a:lnSpc>
            </a:pPr>
            <a:r>
              <a:rPr lang="en-US" altLang="en-US" b="1" dirty="0"/>
              <a:t>Mandatory Country of Origin Labeling Report</a:t>
            </a:r>
          </a:p>
          <a:p>
            <a:pPr eaLnBrk="1" hangingPunct="1">
              <a:lnSpc>
                <a:spcPct val="80000"/>
              </a:lnSpc>
            </a:pPr>
            <a:endParaRPr lang="en-US" altLang="en-US" sz="1400" b="1" dirty="0"/>
          </a:p>
          <a:p>
            <a:pPr eaLnBrk="1" hangingPunct="1">
              <a:lnSpc>
                <a:spcPct val="80000"/>
              </a:lnSpc>
            </a:pPr>
            <a:endParaRPr lang="en-US" altLang="en-US" sz="1400" b="1" dirty="0"/>
          </a:p>
          <a:p>
            <a:pPr eaLnBrk="1" hangingPunct="1">
              <a:lnSpc>
                <a:spcPct val="80000"/>
              </a:lnSpc>
            </a:pPr>
            <a:r>
              <a:rPr lang="en-US" altLang="en-US" sz="2800" b="1" dirty="0"/>
              <a:t>Mike Schultz</a:t>
            </a:r>
          </a:p>
          <a:p>
            <a:pPr eaLnBrk="1" hangingPunct="1">
              <a:lnSpc>
                <a:spcPct val="80000"/>
              </a:lnSpc>
            </a:pPr>
            <a:r>
              <a:rPr lang="en-US" altLang="en-US" sz="2800" b="1" dirty="0"/>
              <a:t>August 21, 2020</a:t>
            </a:r>
          </a:p>
        </p:txBody>
      </p:sp>
      <p:pic>
        <p:nvPicPr>
          <p:cNvPr id="3" name="Picture 2">
            <a:extLst>
              <a:ext uri="{FF2B5EF4-FFF2-40B4-BE49-F238E27FC236}">
                <a16:creationId xmlns:a16="http://schemas.microsoft.com/office/drawing/2014/main" id="{68F31E42-9855-476C-804B-85A298A560B5}"/>
              </a:ext>
            </a:extLst>
          </p:cNvPr>
          <p:cNvPicPr>
            <a:picLocks noChangeAspect="1"/>
          </p:cNvPicPr>
          <p:nvPr/>
        </p:nvPicPr>
        <p:blipFill>
          <a:blip r:embed="rId3"/>
          <a:stretch>
            <a:fillRect/>
          </a:stretch>
        </p:blipFill>
        <p:spPr>
          <a:xfrm>
            <a:off x="827584" y="74838"/>
            <a:ext cx="7779170" cy="33835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8EE24E-69FD-4ED0-843A-88D2B0091AA0}"/>
              </a:ext>
            </a:extLst>
          </p:cNvPr>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2AC3C5C5-A5FA-4D60-9454-ACC628E4280F}"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BF7BC017-5444-4E26-9A73-45D29B3582CD}"/>
              </a:ext>
            </a:extLst>
          </p:cNvPr>
          <p:cNvSpPr>
            <a:spLocks noGrp="1" noChangeArrowheads="1"/>
          </p:cNvSpPr>
          <p:nvPr>
            <p:ph type="title"/>
          </p:nvPr>
        </p:nvSpPr>
        <p:spPr/>
        <p:txBody>
          <a:bodyPr/>
          <a:lstStyle/>
          <a:p>
            <a:pPr eaLnBrk="1" hangingPunct="1"/>
            <a:r>
              <a:rPr lang="en-US" altLang="en-US" sz="4000" b="1" dirty="0"/>
              <a:t>Why USDA Facilitates Imports</a:t>
            </a:r>
          </a:p>
        </p:txBody>
      </p:sp>
      <p:sp>
        <p:nvSpPr>
          <p:cNvPr id="21508" name="Rectangle 3">
            <a:extLst>
              <a:ext uri="{FF2B5EF4-FFF2-40B4-BE49-F238E27FC236}">
                <a16:creationId xmlns:a16="http://schemas.microsoft.com/office/drawing/2014/main" id="{BC54D6F4-3581-4075-9A93-EEC64A652C72}"/>
              </a:ext>
            </a:extLst>
          </p:cNvPr>
          <p:cNvSpPr>
            <a:spLocks noGrp="1" noChangeArrowheads="1"/>
          </p:cNvSpPr>
          <p:nvPr>
            <p:ph type="body" idx="1"/>
          </p:nvPr>
        </p:nvSpPr>
        <p:spPr>
          <a:xfrm>
            <a:off x="457200" y="1417638"/>
            <a:ext cx="8229600" cy="5165724"/>
          </a:xfrm>
        </p:spPr>
        <p:txBody>
          <a:bodyPr/>
          <a:lstStyle/>
          <a:p>
            <a:pPr eaLnBrk="1" hangingPunct="1">
              <a:lnSpc>
                <a:spcPct val="80000"/>
              </a:lnSpc>
            </a:pPr>
            <a:r>
              <a:rPr lang="en-US" altLang="en-US" sz="2800" dirty="0"/>
              <a:t>“Imports of a commodity generally serve to increase net social welfare”. </a:t>
            </a:r>
            <a:endParaRPr lang="en-US" altLang="en-US" i="1" dirty="0"/>
          </a:p>
          <a:p>
            <a:pPr marL="457200" lvl="1" indent="0" eaLnBrk="1" hangingPunct="1">
              <a:lnSpc>
                <a:spcPct val="80000"/>
              </a:lnSpc>
              <a:buNone/>
            </a:pPr>
            <a:endParaRPr lang="en-US" altLang="en-US" sz="1000" dirty="0"/>
          </a:p>
          <a:p>
            <a:pPr eaLnBrk="1" hangingPunct="1">
              <a:lnSpc>
                <a:spcPct val="80000"/>
              </a:lnSpc>
              <a:buFont typeface="Arial" panose="020B0604020202020204" pitchFamily="34" charset="0"/>
              <a:buChar char="•"/>
            </a:pPr>
            <a:r>
              <a:rPr lang="en-US" altLang="en-US" sz="4000" b="1" u="sng" dirty="0">
                <a:solidFill>
                  <a:srgbClr val="FF0000"/>
                </a:solidFill>
              </a:rPr>
              <a:t>“Show me one producers check for a pound of beef or bushel of grain from a multinational corporation for any exported product we raise”.  </a:t>
            </a:r>
            <a:endParaRPr lang="en-US" altLang="en-US" sz="4000" b="1" i="1" u="sng" dirty="0">
              <a:solidFill>
                <a:srgbClr val="FF0000"/>
              </a:solidFill>
            </a:endParaRPr>
          </a:p>
        </p:txBody>
      </p:sp>
    </p:spTree>
    <p:extLst>
      <p:ext uri="{BB962C8B-B14F-4D97-AF65-F5344CB8AC3E}">
        <p14:creationId xmlns:p14="http://schemas.microsoft.com/office/powerpoint/2010/main" val="179783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4A2F-810A-4AE8-82FB-3F80E2A2B10B}"/>
              </a:ext>
            </a:extLst>
          </p:cNvPr>
          <p:cNvSpPr>
            <a:spLocks noGrp="1"/>
          </p:cNvSpPr>
          <p:nvPr>
            <p:ph type="title"/>
          </p:nvPr>
        </p:nvSpPr>
        <p:spPr/>
        <p:txBody>
          <a:bodyPr/>
          <a:lstStyle/>
          <a:p>
            <a:r>
              <a:rPr lang="en-US" sz="2800" b="1" dirty="0"/>
              <a:t>Restoring MCOOL in Wake of WTO Ruling </a:t>
            </a:r>
          </a:p>
        </p:txBody>
      </p:sp>
      <p:sp>
        <p:nvSpPr>
          <p:cNvPr id="3" name="Text Placeholder 2">
            <a:extLst>
              <a:ext uri="{FF2B5EF4-FFF2-40B4-BE49-F238E27FC236}">
                <a16:creationId xmlns:a16="http://schemas.microsoft.com/office/drawing/2014/main" id="{882C673E-6684-4ACF-9023-F389C3E3DB8E}"/>
              </a:ext>
            </a:extLst>
          </p:cNvPr>
          <p:cNvSpPr>
            <a:spLocks noGrp="1"/>
          </p:cNvSpPr>
          <p:nvPr>
            <p:ph type="body" idx="1"/>
          </p:nvPr>
        </p:nvSpPr>
        <p:spPr/>
        <p:txBody>
          <a:bodyPr/>
          <a:lstStyle/>
          <a:p>
            <a:r>
              <a:rPr lang="en-US" sz="2400" dirty="0"/>
              <a:t>Reduce the record-keeping burden for imported livestock.</a:t>
            </a:r>
          </a:p>
          <a:p>
            <a:r>
              <a:rPr lang="en-US" sz="2400" dirty="0"/>
              <a:t>Provide Importers opportunity to improve the accuracy of labels.</a:t>
            </a:r>
          </a:p>
          <a:p>
            <a:r>
              <a:rPr lang="en-US" sz="2400" dirty="0"/>
              <a:t>Expand the scope of beef muscle cuts covered by COOL requirements.</a:t>
            </a:r>
          </a:p>
          <a:p>
            <a:pPr lvl="1"/>
            <a:r>
              <a:rPr lang="en-US" sz="2400" dirty="0"/>
              <a:t>eliminate unnecessary exemptions </a:t>
            </a:r>
          </a:p>
          <a:p>
            <a:pPr lvl="1"/>
            <a:r>
              <a:rPr lang="en-US" sz="2400" dirty="0"/>
              <a:t>broaden the definition of retailer</a:t>
            </a:r>
          </a:p>
          <a:p>
            <a:pPr lvl="1"/>
            <a:r>
              <a:rPr lang="en-US" sz="2400" dirty="0"/>
              <a:t>empower food service establishments to provide origin information on beef </a:t>
            </a:r>
          </a:p>
        </p:txBody>
      </p:sp>
    </p:spTree>
    <p:extLst>
      <p:ext uri="{BB962C8B-B14F-4D97-AF65-F5344CB8AC3E}">
        <p14:creationId xmlns:p14="http://schemas.microsoft.com/office/powerpoint/2010/main" val="31236947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8303-3156-46A8-BD7E-2CA006556276}"/>
              </a:ext>
            </a:extLst>
          </p:cNvPr>
          <p:cNvSpPr>
            <a:spLocks noGrp="1"/>
          </p:cNvSpPr>
          <p:nvPr>
            <p:ph type="title"/>
          </p:nvPr>
        </p:nvSpPr>
        <p:spPr/>
        <p:txBody>
          <a:bodyPr/>
          <a:lstStyle/>
          <a:p>
            <a:r>
              <a:rPr lang="en-US" dirty="0"/>
              <a:t>From Where We Import Beef</a:t>
            </a:r>
          </a:p>
        </p:txBody>
      </p:sp>
      <p:sp>
        <p:nvSpPr>
          <p:cNvPr id="3" name="Slide Number Placeholder 2">
            <a:extLst>
              <a:ext uri="{FF2B5EF4-FFF2-40B4-BE49-F238E27FC236}">
                <a16:creationId xmlns:a16="http://schemas.microsoft.com/office/drawing/2014/main" id="{DA695A21-D694-4B1F-B6DF-54F650DA198F}"/>
              </a:ext>
            </a:extLst>
          </p:cNvPr>
          <p:cNvSpPr>
            <a:spLocks noGrp="1"/>
          </p:cNvSpPr>
          <p:nvPr>
            <p:ph type="sldNum" sz="quarter" idx="12"/>
          </p:nvPr>
        </p:nvSpPr>
        <p:spPr/>
        <p:txBody>
          <a:bodyPr/>
          <a:lstStyle/>
          <a:p>
            <a:pPr>
              <a:defRPr/>
            </a:pPr>
            <a:fld id="{41AE1CBD-0881-4AB3-A7E4-1DFF4BC8F672}" type="slidenum">
              <a:rPr lang="en-US" altLang="en-US" smtClean="0"/>
              <a:pPr>
                <a:defRPr/>
              </a:pPr>
              <a:t>12</a:t>
            </a:fld>
            <a:endParaRPr lang="en-US" altLang="en-US"/>
          </a:p>
        </p:txBody>
      </p:sp>
      <p:graphicFrame>
        <p:nvGraphicFramePr>
          <p:cNvPr id="5" name="Table 4">
            <a:extLst>
              <a:ext uri="{FF2B5EF4-FFF2-40B4-BE49-F238E27FC236}">
                <a16:creationId xmlns:a16="http://schemas.microsoft.com/office/drawing/2014/main" id="{A65F214F-33B7-41BB-9F8E-0C74AF54C826}"/>
              </a:ext>
            </a:extLst>
          </p:cNvPr>
          <p:cNvGraphicFramePr>
            <a:graphicFrameLocks noGrp="1"/>
          </p:cNvGraphicFramePr>
          <p:nvPr/>
        </p:nvGraphicFramePr>
        <p:xfrm>
          <a:off x="2052295" y="1589688"/>
          <a:ext cx="5039409" cy="4546988"/>
        </p:xfrm>
        <a:graphic>
          <a:graphicData uri="http://schemas.openxmlformats.org/drawingml/2006/table">
            <a:tbl>
              <a:tblPr>
                <a:tableStyleId>{5C22544A-7EE6-4342-B048-85BDC9FD1C3A}</a:tableStyleId>
              </a:tblPr>
              <a:tblGrid>
                <a:gridCol w="549041">
                  <a:extLst>
                    <a:ext uri="{9D8B030D-6E8A-4147-A177-3AD203B41FA5}">
                      <a16:colId xmlns:a16="http://schemas.microsoft.com/office/drawing/2014/main" val="2305383019"/>
                    </a:ext>
                  </a:extLst>
                </a:gridCol>
                <a:gridCol w="833366">
                  <a:extLst>
                    <a:ext uri="{9D8B030D-6E8A-4147-A177-3AD203B41FA5}">
                      <a16:colId xmlns:a16="http://schemas.microsoft.com/office/drawing/2014/main" val="4146600188"/>
                    </a:ext>
                  </a:extLst>
                </a:gridCol>
                <a:gridCol w="833366">
                  <a:extLst>
                    <a:ext uri="{9D8B030D-6E8A-4147-A177-3AD203B41FA5}">
                      <a16:colId xmlns:a16="http://schemas.microsoft.com/office/drawing/2014/main" val="130467414"/>
                    </a:ext>
                  </a:extLst>
                </a:gridCol>
                <a:gridCol w="470606">
                  <a:extLst>
                    <a:ext uri="{9D8B030D-6E8A-4147-A177-3AD203B41FA5}">
                      <a16:colId xmlns:a16="http://schemas.microsoft.com/office/drawing/2014/main" val="3341737172"/>
                    </a:ext>
                  </a:extLst>
                </a:gridCol>
                <a:gridCol w="470606">
                  <a:extLst>
                    <a:ext uri="{9D8B030D-6E8A-4147-A177-3AD203B41FA5}">
                      <a16:colId xmlns:a16="http://schemas.microsoft.com/office/drawing/2014/main" val="576391700"/>
                    </a:ext>
                  </a:extLst>
                </a:gridCol>
                <a:gridCol w="470606">
                  <a:extLst>
                    <a:ext uri="{9D8B030D-6E8A-4147-A177-3AD203B41FA5}">
                      <a16:colId xmlns:a16="http://schemas.microsoft.com/office/drawing/2014/main" val="4129741766"/>
                    </a:ext>
                  </a:extLst>
                </a:gridCol>
                <a:gridCol w="470606">
                  <a:extLst>
                    <a:ext uri="{9D8B030D-6E8A-4147-A177-3AD203B41FA5}">
                      <a16:colId xmlns:a16="http://schemas.microsoft.com/office/drawing/2014/main" val="942197110"/>
                    </a:ext>
                  </a:extLst>
                </a:gridCol>
                <a:gridCol w="470606">
                  <a:extLst>
                    <a:ext uri="{9D8B030D-6E8A-4147-A177-3AD203B41FA5}">
                      <a16:colId xmlns:a16="http://schemas.microsoft.com/office/drawing/2014/main" val="4252248063"/>
                    </a:ext>
                  </a:extLst>
                </a:gridCol>
                <a:gridCol w="470606">
                  <a:extLst>
                    <a:ext uri="{9D8B030D-6E8A-4147-A177-3AD203B41FA5}">
                      <a16:colId xmlns:a16="http://schemas.microsoft.com/office/drawing/2014/main" val="2465138538"/>
                    </a:ext>
                  </a:extLst>
                </a:gridCol>
              </a:tblGrid>
              <a:tr h="210768">
                <a:tc gridSpan="3">
                  <a:txBody>
                    <a:bodyPr/>
                    <a:lstStyle/>
                    <a:p>
                      <a:pPr algn="l" rtl="0" fontAlgn="t"/>
                      <a:r>
                        <a:rPr lang="en-US" sz="700" u="none" strike="noStrike">
                          <a:effectLst/>
                        </a:rPr>
                        <a:t>Beef and veal: annual and cumulative year-to-date U.S. trade (carcass weight, 1,000 pounds)</a:t>
                      </a:r>
                      <a:endParaRPr lang="en-US" sz="700" b="0" i="0" u="none" strike="noStrike">
                        <a:solidFill>
                          <a:srgbClr val="000000"/>
                        </a:solidFill>
                        <a:effectLst/>
                        <a:latin typeface="Arial" panose="020B0604020202020204" pitchFamily="34" charset="0"/>
                      </a:endParaRPr>
                    </a:p>
                  </a:txBody>
                  <a:tcPr marL="7924" marR="7924" marT="7924" marB="0"/>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panose="020B0604020202020204" pitchFamily="34" charset="0"/>
                      </a:endParaRPr>
                    </a:p>
                  </a:txBody>
                  <a:tcPr marL="7924" marR="7924" marT="7924"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7924" marR="7924" marT="7924"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7924" marR="7924" marT="7924"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7924" marR="7924" marT="7924"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7924" marR="7924" marT="7924"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149507776"/>
                  </a:ext>
                </a:extLst>
              </a:tr>
              <a:tr h="136814">
                <a:tc gridSpan="3">
                  <a:txBody>
                    <a:bodyPr/>
                    <a:lstStyle/>
                    <a:p>
                      <a:pPr algn="l" rtl="0" fontAlgn="t"/>
                      <a:r>
                        <a:rPr lang="en-US" sz="700" u="none" strike="noStrike">
                          <a:effectLst/>
                        </a:rPr>
                        <a:t>Import country name</a:t>
                      </a:r>
                      <a:endParaRPr lang="en-US" sz="700" b="0" i="0" u="none" strike="noStrike">
                        <a:solidFill>
                          <a:srgbClr val="000000"/>
                        </a:solidFill>
                        <a:effectLst/>
                        <a:latin typeface="Arial" panose="020B0604020202020204" pitchFamily="34" charset="0"/>
                      </a:endParaRPr>
                    </a:p>
                  </a:txBody>
                  <a:tcPr marL="7924" marR="7924" marT="7924" marB="0"/>
                </a:tc>
                <a:tc hMerge="1">
                  <a:txBody>
                    <a:bodyPr/>
                    <a:lstStyle/>
                    <a:p>
                      <a:endParaRPr lang="en-US"/>
                    </a:p>
                  </a:txBody>
                  <a:tcPr/>
                </a:tc>
                <a:tc hMerge="1">
                  <a:txBody>
                    <a:bodyPr/>
                    <a:lstStyle/>
                    <a:p>
                      <a:endParaRPr lang="en-US"/>
                    </a:p>
                  </a:txBody>
                  <a:tcPr/>
                </a:tc>
                <a:tc>
                  <a:txBody>
                    <a:bodyPr/>
                    <a:lstStyle/>
                    <a:p>
                      <a:pPr algn="r" rtl="0" fontAlgn="b"/>
                      <a:r>
                        <a:rPr lang="en-US" sz="700" u="none" strike="noStrike">
                          <a:effectLst/>
                        </a:rPr>
                        <a:t>2013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2014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2015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2016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2017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Jan-Oct 18</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932836377"/>
                  </a:ext>
                </a:extLst>
              </a:tr>
              <a:tr h="136814">
                <a:tc rowSpan="30">
                  <a:txBody>
                    <a:bodyPr/>
                    <a:lstStyle/>
                    <a:p>
                      <a:pPr algn="l" rtl="0" fontAlgn="t"/>
                      <a:r>
                        <a:rPr lang="en-US" sz="700" u="none" strike="noStrike">
                          <a:effectLst/>
                        </a:rPr>
                        <a:t>Beef and veal</a:t>
                      </a:r>
                      <a:br>
                        <a:rPr lang="en-US" sz="700" u="none" strike="noStrike">
                          <a:effectLst/>
                        </a:rPr>
                      </a:br>
                      <a:r>
                        <a:rPr lang="en-US" sz="700" u="none" strike="noStrike">
                          <a:effectLst/>
                        </a:rPr>
                        <a:t>imports</a:t>
                      </a:r>
                      <a:endParaRPr lang="en-US" sz="700" b="0" i="0" u="none" strike="noStrike">
                        <a:solidFill>
                          <a:srgbClr val="000000"/>
                        </a:solidFill>
                        <a:effectLst/>
                        <a:latin typeface="Arial" panose="020B0604020202020204" pitchFamily="34" charset="0"/>
                      </a:endParaRPr>
                    </a:p>
                  </a:txBody>
                  <a:tcPr marL="7924" marR="7924" marT="7924" marB="0"/>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Australia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623,889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1,082,676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1,258,200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767,144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694,929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575,146</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813644800"/>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Canada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538,065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602,157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628,448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717,777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741,328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662,954</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58150674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New Zealand</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526,046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597,115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661,687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612,549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556,965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525,548</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112894274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Brazil</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97,202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81,463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149,580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152,703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137,906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117,845</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1871135568"/>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Uruguay</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82,584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91,859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136,949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120,704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120,476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96,231</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466312180"/>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Argentina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4,307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1,930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1,290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102</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123035366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Mexico</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251,563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310,155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391,937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493,421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573,564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423,330</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819624871"/>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Nicaragua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91,413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138,972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103,834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111,244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133,341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132,721</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143864947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Costa Rica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21,310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28,859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27,580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27,505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24,268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20,530</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1186895980"/>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Honduras</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12,243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9,033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3,356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1,987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4,663</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722322528"/>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Guatemala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544040549"/>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Chile</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594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1,658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1,778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667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56</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532748012"/>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Denmark</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132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1456334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Croatia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15</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15</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09504649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Ireland</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3,108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5,146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4,350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3,260</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95256529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Japan</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777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1,984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627</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1,013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1,053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2,947</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410361155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Netherlands</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364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2,272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2,827</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606100244"/>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Italy</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42790574"/>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Belgium</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72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105</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519914881"/>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Poland</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8</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32</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668164918"/>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France</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99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202</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82445129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Thailand</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24</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46</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86624608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Lithuania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140</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49</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54</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42799077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China (Mainland)</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863337995"/>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Belize</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49184854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Spain</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134309516"/>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Norway</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66</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801982061"/>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Philippines</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998877787"/>
                  </a:ext>
                </a:extLst>
              </a:tr>
              <a:tr h="136814">
                <a:tc vMerge="1">
                  <a:txBody>
                    <a:bodyPr/>
                    <a:lstStyle/>
                    <a:p>
                      <a:endParaRPr lang="en-US"/>
                    </a:p>
                  </a:txBody>
                  <a:tcPr/>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St. Lucia</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endParaRPr lang="en-US" sz="700" b="0" i="0" u="none" strike="noStrike">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2089400653"/>
                  </a:ext>
                </a:extLst>
              </a:tr>
              <a:tr h="210768">
                <a:tc vMerge="1">
                  <a:txBody>
                    <a:bodyPr/>
                    <a:lstStyle/>
                    <a:p>
                      <a:endParaRPr lang="en-US"/>
                    </a:p>
                  </a:txBody>
                  <a:tcPr/>
                </a:tc>
                <a:tc>
                  <a:txBody>
                    <a:bodyPr/>
                    <a:lstStyle/>
                    <a:p>
                      <a:pPr algn="ctr" rtl="0" fontAlgn="b"/>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l" rtl="0" fontAlgn="b"/>
                      <a:r>
                        <a:rPr lang="en-US" sz="700" u="none" strike="noStrike">
                          <a:effectLst/>
                        </a:rPr>
                        <a:t>Total</a:t>
                      </a:r>
                      <a:br>
                        <a:rPr lang="en-US" sz="700" u="none" strike="noStrike">
                          <a:effectLst/>
                        </a:rPr>
                      </a:br>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2,249,677</a:t>
                      </a:r>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2,946,883</a:t>
                      </a:r>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3,368,305</a:t>
                      </a:r>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3,011,740</a:t>
                      </a:r>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a:effectLst/>
                        </a:rPr>
                        <a:t>2,993,338</a:t>
                      </a:r>
                      <a:endParaRPr lang="en-US" sz="700" b="1" i="0" u="none" strike="noStrike">
                        <a:solidFill>
                          <a:srgbClr val="000000"/>
                        </a:solidFill>
                        <a:effectLst/>
                        <a:latin typeface="Arial" panose="020B0604020202020204" pitchFamily="34" charset="0"/>
                      </a:endParaRPr>
                    </a:p>
                  </a:txBody>
                  <a:tcPr marL="7924" marR="7924" marT="7924" marB="0" anchor="b"/>
                </a:tc>
                <a:tc>
                  <a:txBody>
                    <a:bodyPr/>
                    <a:lstStyle/>
                    <a:p>
                      <a:pPr algn="r" rtl="0" fontAlgn="b"/>
                      <a:r>
                        <a:rPr lang="en-US" sz="700" u="none" strike="noStrike" dirty="0">
                          <a:effectLst/>
                        </a:rPr>
                        <a:t>2,568,614</a:t>
                      </a:r>
                      <a:endParaRPr lang="en-US" sz="700" b="1" i="0" u="none" strike="noStrike" dirty="0">
                        <a:solidFill>
                          <a:srgbClr val="000000"/>
                        </a:solidFill>
                        <a:effectLst/>
                        <a:latin typeface="Arial" panose="020B0604020202020204" pitchFamily="34" charset="0"/>
                      </a:endParaRPr>
                    </a:p>
                  </a:txBody>
                  <a:tcPr marL="7924" marR="7924" marT="7924" marB="0" anchor="b"/>
                </a:tc>
                <a:extLst>
                  <a:ext uri="{0D108BD9-81ED-4DB2-BD59-A6C34878D82A}">
                    <a16:rowId xmlns:a16="http://schemas.microsoft.com/office/drawing/2014/main" val="369970274"/>
                  </a:ext>
                </a:extLst>
              </a:tr>
            </a:tbl>
          </a:graphicData>
        </a:graphic>
      </p:graphicFrame>
    </p:spTree>
    <p:extLst>
      <p:ext uri="{BB962C8B-B14F-4D97-AF65-F5344CB8AC3E}">
        <p14:creationId xmlns:p14="http://schemas.microsoft.com/office/powerpoint/2010/main" val="363188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6950-5054-44EB-9FE6-9D7F251A8AC2}"/>
              </a:ext>
            </a:extLst>
          </p:cNvPr>
          <p:cNvSpPr>
            <a:spLocks noGrp="1"/>
          </p:cNvSpPr>
          <p:nvPr>
            <p:ph type="title"/>
          </p:nvPr>
        </p:nvSpPr>
        <p:spPr/>
        <p:txBody>
          <a:bodyPr/>
          <a:lstStyle/>
          <a:p>
            <a:r>
              <a:rPr lang="en-US" dirty="0"/>
              <a:t>NEWS, RECORDS AND NEW VOICES BEING HEARD!</a:t>
            </a:r>
          </a:p>
        </p:txBody>
      </p:sp>
      <p:sp>
        <p:nvSpPr>
          <p:cNvPr id="3" name="Content Placeholder 2">
            <a:extLst>
              <a:ext uri="{FF2B5EF4-FFF2-40B4-BE49-F238E27FC236}">
                <a16:creationId xmlns:a16="http://schemas.microsoft.com/office/drawing/2014/main" id="{2E12CFF8-6EFE-4D2B-905F-6C716612C429}"/>
              </a:ext>
            </a:extLst>
          </p:cNvPr>
          <p:cNvSpPr>
            <a:spLocks noGrp="1"/>
          </p:cNvSpPr>
          <p:nvPr>
            <p:ph idx="1"/>
          </p:nvPr>
        </p:nvSpPr>
        <p:spPr>
          <a:xfrm>
            <a:off x="457200" y="1417638"/>
            <a:ext cx="8229600" cy="5165724"/>
          </a:xfrm>
        </p:spPr>
        <p:txBody>
          <a:bodyPr/>
          <a:lstStyle/>
          <a:p>
            <a:r>
              <a:rPr lang="en-US" dirty="0"/>
              <a:t>DEMAND USA BEEF PETITION-  Nearing 400,000 signatures, USA BEEF on Facebook and Go to:  </a:t>
            </a:r>
            <a:r>
              <a:rPr lang="en-US" dirty="0">
                <a:hlinkClick r:id="rId2"/>
              </a:rPr>
              <a:t>www.DemandUSABEEF.com</a:t>
            </a:r>
            <a:r>
              <a:rPr lang="en-US" dirty="0"/>
              <a:t> </a:t>
            </a:r>
          </a:p>
          <a:p>
            <a:r>
              <a:rPr lang="en-US" dirty="0"/>
              <a:t>AMERICAN CATTLMAN- video clips and hopefully a 2 hour documentary with Bill Bullard </a:t>
            </a:r>
          </a:p>
          <a:p>
            <a:r>
              <a:rPr lang="en-US" dirty="0"/>
              <a:t>Missouri Sen. Josh Hawley: Exit the WTO!</a:t>
            </a:r>
          </a:p>
        </p:txBody>
      </p:sp>
      <p:sp>
        <p:nvSpPr>
          <p:cNvPr id="4" name="Slide Number Placeholder 3">
            <a:extLst>
              <a:ext uri="{FF2B5EF4-FFF2-40B4-BE49-F238E27FC236}">
                <a16:creationId xmlns:a16="http://schemas.microsoft.com/office/drawing/2014/main" id="{B898DD7C-6A42-4C2D-8B13-C4BEA2E7F2A7}"/>
              </a:ext>
            </a:extLst>
          </p:cNvPr>
          <p:cNvSpPr>
            <a:spLocks noGrp="1"/>
          </p:cNvSpPr>
          <p:nvPr>
            <p:ph type="sldNum" sz="quarter" idx="12"/>
          </p:nvPr>
        </p:nvSpPr>
        <p:spPr/>
        <p:txBody>
          <a:bodyPr/>
          <a:lstStyle/>
          <a:p>
            <a:pPr>
              <a:defRPr/>
            </a:pPr>
            <a:fld id="{8F8BAB6A-E27E-43EE-9C70-EF6CC7771E8F}" type="slidenum">
              <a:rPr lang="en-US" altLang="en-US" smtClean="0"/>
              <a:pPr>
                <a:defRPr/>
              </a:pPr>
              <a:t>13</a:t>
            </a:fld>
            <a:endParaRPr lang="en-US" altLang="en-US"/>
          </a:p>
        </p:txBody>
      </p:sp>
    </p:spTree>
    <p:extLst>
      <p:ext uri="{BB962C8B-B14F-4D97-AF65-F5344CB8AC3E}">
        <p14:creationId xmlns:p14="http://schemas.microsoft.com/office/powerpoint/2010/main" val="277006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C62A9-2A8C-4247-80EC-77980B02C438}"/>
              </a:ext>
            </a:extLst>
          </p:cNvPr>
          <p:cNvSpPr>
            <a:spLocks noGrp="1"/>
          </p:cNvSpPr>
          <p:nvPr>
            <p:ph type="sldNum" sz="quarter" idx="12"/>
          </p:nvPr>
        </p:nvSpPr>
        <p:spPr/>
        <p:txBody>
          <a:bodyPr/>
          <a:lstStyle/>
          <a:p>
            <a:pPr>
              <a:defRPr/>
            </a:pPr>
            <a:fld id="{2084576A-2B98-48FC-8B5F-C43BD8E586A5}" type="slidenum">
              <a:rPr lang="en-US" altLang="en-US" smtClean="0"/>
              <a:pPr>
                <a:defRPr/>
              </a:pPr>
              <a:t>14</a:t>
            </a:fld>
            <a:endParaRPr lang="en-US" altLang="en-US"/>
          </a:p>
        </p:txBody>
      </p:sp>
      <p:pic>
        <p:nvPicPr>
          <p:cNvPr id="3" name="Picture 2">
            <a:extLst>
              <a:ext uri="{FF2B5EF4-FFF2-40B4-BE49-F238E27FC236}">
                <a16:creationId xmlns:a16="http://schemas.microsoft.com/office/drawing/2014/main" id="{65AD4094-D0D3-41AA-8103-C89392EE33DA}"/>
              </a:ext>
            </a:extLst>
          </p:cNvPr>
          <p:cNvPicPr>
            <a:picLocks noChangeAspect="1"/>
          </p:cNvPicPr>
          <p:nvPr/>
        </p:nvPicPr>
        <p:blipFill>
          <a:blip r:embed="rId2"/>
          <a:stretch>
            <a:fillRect/>
          </a:stretch>
        </p:blipFill>
        <p:spPr>
          <a:xfrm>
            <a:off x="1187624" y="416905"/>
            <a:ext cx="6768752" cy="6024190"/>
          </a:xfrm>
          <a:prstGeom prst="rect">
            <a:avLst/>
          </a:prstGeom>
        </p:spPr>
      </p:pic>
    </p:spTree>
    <p:extLst>
      <p:ext uri="{BB962C8B-B14F-4D97-AF65-F5344CB8AC3E}">
        <p14:creationId xmlns:p14="http://schemas.microsoft.com/office/powerpoint/2010/main" val="140401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0607-1E53-4521-AC05-DCC1C007D814}"/>
              </a:ext>
            </a:extLst>
          </p:cNvPr>
          <p:cNvSpPr>
            <a:spLocks noGrp="1"/>
          </p:cNvSpPr>
          <p:nvPr>
            <p:ph type="title"/>
          </p:nvPr>
        </p:nvSpPr>
        <p:spPr/>
        <p:txBody>
          <a:bodyPr/>
          <a:lstStyle/>
          <a:p>
            <a:r>
              <a:rPr lang="en-US" dirty="0"/>
              <a:t>Tyson Packing Plant</a:t>
            </a:r>
            <a:br>
              <a:rPr lang="en-US" dirty="0"/>
            </a:br>
            <a:r>
              <a:rPr lang="en-US" dirty="0"/>
              <a:t>Holcomb, Kansas </a:t>
            </a:r>
          </a:p>
        </p:txBody>
      </p:sp>
      <p:pic>
        <p:nvPicPr>
          <p:cNvPr id="6" name="Content Placeholder 5">
            <a:extLst>
              <a:ext uri="{FF2B5EF4-FFF2-40B4-BE49-F238E27FC236}">
                <a16:creationId xmlns:a16="http://schemas.microsoft.com/office/drawing/2014/main" id="{6CC28F4A-0184-4AF9-B98A-9FD7EA5E0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4" name="Slide Number Placeholder 3">
            <a:extLst>
              <a:ext uri="{FF2B5EF4-FFF2-40B4-BE49-F238E27FC236}">
                <a16:creationId xmlns:a16="http://schemas.microsoft.com/office/drawing/2014/main" id="{6C4BCCB6-F4A4-46D8-9292-12E78C12F38C}"/>
              </a:ext>
            </a:extLst>
          </p:cNvPr>
          <p:cNvSpPr>
            <a:spLocks noGrp="1"/>
          </p:cNvSpPr>
          <p:nvPr>
            <p:ph type="sldNum" sz="quarter" idx="12"/>
          </p:nvPr>
        </p:nvSpPr>
        <p:spPr/>
        <p:txBody>
          <a:bodyPr/>
          <a:lstStyle/>
          <a:p>
            <a:pPr>
              <a:defRPr/>
            </a:pPr>
            <a:fld id="{8F8BAB6A-E27E-43EE-9C70-EF6CC7771E8F}" type="slidenum">
              <a:rPr lang="en-US" altLang="en-US" smtClean="0"/>
              <a:pPr>
                <a:defRPr/>
              </a:pPr>
              <a:t>15</a:t>
            </a:fld>
            <a:endParaRPr lang="en-US" altLang="en-US"/>
          </a:p>
        </p:txBody>
      </p:sp>
    </p:spTree>
    <p:extLst>
      <p:ext uri="{BB962C8B-B14F-4D97-AF65-F5344CB8AC3E}">
        <p14:creationId xmlns:p14="http://schemas.microsoft.com/office/powerpoint/2010/main" val="267984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091E-08AA-42C8-B6ED-2A4DB8747439}"/>
              </a:ext>
            </a:extLst>
          </p:cNvPr>
          <p:cNvSpPr>
            <a:spLocks noGrp="1"/>
          </p:cNvSpPr>
          <p:nvPr>
            <p:ph type="title"/>
          </p:nvPr>
        </p:nvSpPr>
        <p:spPr/>
        <p:txBody>
          <a:bodyPr/>
          <a:lstStyle/>
          <a:p>
            <a:r>
              <a:rPr lang="en-US" dirty="0"/>
              <a:t> Tyson and Market Influences</a:t>
            </a:r>
          </a:p>
        </p:txBody>
      </p:sp>
      <p:sp>
        <p:nvSpPr>
          <p:cNvPr id="3" name="Content Placeholder 2">
            <a:extLst>
              <a:ext uri="{FF2B5EF4-FFF2-40B4-BE49-F238E27FC236}">
                <a16:creationId xmlns:a16="http://schemas.microsoft.com/office/drawing/2014/main" id="{00E21A34-F266-48EF-86A3-4319BAC89B0E}"/>
              </a:ext>
            </a:extLst>
          </p:cNvPr>
          <p:cNvSpPr>
            <a:spLocks noGrp="1"/>
          </p:cNvSpPr>
          <p:nvPr>
            <p:ph idx="1"/>
          </p:nvPr>
        </p:nvSpPr>
        <p:spPr>
          <a:xfrm>
            <a:off x="457200" y="1268760"/>
            <a:ext cx="8229600" cy="5314602"/>
          </a:xfrm>
        </p:spPr>
        <p:txBody>
          <a:bodyPr/>
          <a:lstStyle/>
          <a:p>
            <a:r>
              <a:rPr lang="en-US" sz="2800" b="1" u="sng" dirty="0">
                <a:solidFill>
                  <a:srgbClr val="FF0000"/>
                </a:solidFill>
              </a:rPr>
              <a:t>YOU couldn’t get 12 Boy Scouts, two boxes of matches, and a gallon of gas to catch that cement and steel structure on fire!  </a:t>
            </a:r>
          </a:p>
          <a:p>
            <a:r>
              <a:rPr lang="en-US" sz="2800" b="1" dirty="0"/>
              <a:t>How did the fire only in one plant result in prices dramatically dropping in all other plants?</a:t>
            </a:r>
          </a:p>
          <a:p>
            <a:r>
              <a:rPr lang="en-US" sz="2800" b="1" dirty="0"/>
              <a:t>Where is the full investigation report as to how it happened?  </a:t>
            </a:r>
          </a:p>
          <a:p>
            <a:r>
              <a:rPr lang="en-US" sz="2800" b="1" dirty="0"/>
              <a:t>Talk about “market manipulation and control”.  Every other packer followed because they could!</a:t>
            </a:r>
          </a:p>
        </p:txBody>
      </p:sp>
      <p:sp>
        <p:nvSpPr>
          <p:cNvPr id="4" name="Slide Number Placeholder 3">
            <a:extLst>
              <a:ext uri="{FF2B5EF4-FFF2-40B4-BE49-F238E27FC236}">
                <a16:creationId xmlns:a16="http://schemas.microsoft.com/office/drawing/2014/main" id="{7932BF8C-9440-4880-A0EC-1AB01C287D1C}"/>
              </a:ext>
            </a:extLst>
          </p:cNvPr>
          <p:cNvSpPr>
            <a:spLocks noGrp="1"/>
          </p:cNvSpPr>
          <p:nvPr>
            <p:ph type="sldNum" sz="quarter" idx="12"/>
          </p:nvPr>
        </p:nvSpPr>
        <p:spPr/>
        <p:txBody>
          <a:bodyPr/>
          <a:lstStyle/>
          <a:p>
            <a:pPr>
              <a:defRPr/>
            </a:pPr>
            <a:fld id="{8F8BAB6A-E27E-43EE-9C70-EF6CC7771E8F}" type="slidenum">
              <a:rPr lang="en-US" altLang="en-US" smtClean="0"/>
              <a:pPr>
                <a:defRPr/>
              </a:pPr>
              <a:t>16</a:t>
            </a:fld>
            <a:endParaRPr lang="en-US" altLang="en-US"/>
          </a:p>
        </p:txBody>
      </p:sp>
    </p:spTree>
    <p:extLst>
      <p:ext uri="{BB962C8B-B14F-4D97-AF65-F5344CB8AC3E}">
        <p14:creationId xmlns:p14="http://schemas.microsoft.com/office/powerpoint/2010/main" val="74386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EAB8-F31C-4D8B-8FAF-908DA7C25890}"/>
              </a:ext>
            </a:extLst>
          </p:cNvPr>
          <p:cNvSpPr>
            <a:spLocks noGrp="1"/>
          </p:cNvSpPr>
          <p:nvPr>
            <p:ph type="title"/>
          </p:nvPr>
        </p:nvSpPr>
        <p:spPr>
          <a:xfrm>
            <a:off x="457200" y="274638"/>
            <a:ext cx="8229600" cy="1138138"/>
          </a:xfrm>
        </p:spPr>
        <p:txBody>
          <a:bodyPr/>
          <a:lstStyle/>
          <a:p>
            <a:r>
              <a:rPr lang="en-US" sz="4000" b="1" dirty="0">
                <a:solidFill>
                  <a:srgbClr val="FF0000"/>
                </a:solidFill>
              </a:rPr>
              <a:t>UPDATE STATUS</a:t>
            </a:r>
            <a:br>
              <a:rPr lang="en-US" sz="4000" b="1" dirty="0">
                <a:solidFill>
                  <a:srgbClr val="FF0000"/>
                </a:solidFill>
              </a:rPr>
            </a:br>
            <a:r>
              <a:rPr lang="en-US" sz="4000" b="1" dirty="0">
                <a:solidFill>
                  <a:srgbClr val="FF0000"/>
                </a:solidFill>
              </a:rPr>
              <a:t>USDA Livestock Price Reporting</a:t>
            </a:r>
          </a:p>
        </p:txBody>
      </p:sp>
      <p:sp>
        <p:nvSpPr>
          <p:cNvPr id="3" name="Content Placeholder 2">
            <a:extLst>
              <a:ext uri="{FF2B5EF4-FFF2-40B4-BE49-F238E27FC236}">
                <a16:creationId xmlns:a16="http://schemas.microsoft.com/office/drawing/2014/main" id="{607FCE06-7836-4B14-95EE-D955887497F4}"/>
              </a:ext>
            </a:extLst>
          </p:cNvPr>
          <p:cNvSpPr>
            <a:spLocks noGrp="1"/>
          </p:cNvSpPr>
          <p:nvPr>
            <p:ph idx="1"/>
          </p:nvPr>
        </p:nvSpPr>
        <p:spPr>
          <a:xfrm>
            <a:off x="457200" y="1844824"/>
            <a:ext cx="8229600" cy="4608512"/>
          </a:xfrm>
        </p:spPr>
        <p:txBody>
          <a:bodyPr/>
          <a:lstStyle/>
          <a:p>
            <a:r>
              <a:rPr lang="en-US" sz="2800" dirty="0"/>
              <a:t>2016-2018 Reauthorization meetings</a:t>
            </a:r>
          </a:p>
          <a:p>
            <a:r>
              <a:rPr lang="en-US" sz="2800" dirty="0"/>
              <a:t>2020 Reauthorization will be up this fall?  </a:t>
            </a:r>
          </a:p>
          <a:p>
            <a:r>
              <a:rPr lang="en-US" sz="2800" dirty="0"/>
              <a:t>Sen. Grassley and Tester 50-14 Rule:</a:t>
            </a:r>
          </a:p>
          <a:p>
            <a:r>
              <a:rPr lang="en-US" sz="2800" dirty="0"/>
              <a:t>Grassley bill would mandate 50 percent cash trade, 14 day delivery for fed cattle</a:t>
            </a:r>
          </a:p>
          <a:p>
            <a:r>
              <a:rPr lang="en-US" sz="2800" dirty="0"/>
              <a:t>WHO supports 100%? And no packer ownership or control? </a:t>
            </a:r>
          </a:p>
          <a:p>
            <a:r>
              <a:rPr lang="en-US" sz="2800" dirty="0"/>
              <a:t>Colorado has been a non reporting state in the 5 state report!!! </a:t>
            </a:r>
          </a:p>
        </p:txBody>
      </p:sp>
      <p:sp>
        <p:nvSpPr>
          <p:cNvPr id="4" name="Slide Number Placeholder 3">
            <a:extLst>
              <a:ext uri="{FF2B5EF4-FFF2-40B4-BE49-F238E27FC236}">
                <a16:creationId xmlns:a16="http://schemas.microsoft.com/office/drawing/2014/main" id="{5409F655-D057-4420-9070-AA055247A699}"/>
              </a:ext>
            </a:extLst>
          </p:cNvPr>
          <p:cNvSpPr>
            <a:spLocks noGrp="1"/>
          </p:cNvSpPr>
          <p:nvPr>
            <p:ph type="sldNum" sz="quarter" idx="12"/>
          </p:nvPr>
        </p:nvSpPr>
        <p:spPr/>
        <p:txBody>
          <a:bodyPr/>
          <a:lstStyle/>
          <a:p>
            <a:pPr>
              <a:defRPr/>
            </a:pPr>
            <a:fld id="{8F8BAB6A-E27E-43EE-9C70-EF6CC7771E8F}" type="slidenum">
              <a:rPr lang="en-US" altLang="en-US" smtClean="0"/>
              <a:pPr>
                <a:defRPr/>
              </a:pPr>
              <a:t>17</a:t>
            </a:fld>
            <a:endParaRPr lang="en-US" altLang="en-US"/>
          </a:p>
        </p:txBody>
      </p:sp>
    </p:spTree>
    <p:extLst>
      <p:ext uri="{BB962C8B-B14F-4D97-AF65-F5344CB8AC3E}">
        <p14:creationId xmlns:p14="http://schemas.microsoft.com/office/powerpoint/2010/main" val="4272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F7E0-EA06-42B4-A3F5-905B6995FBD1}"/>
              </a:ext>
            </a:extLst>
          </p:cNvPr>
          <p:cNvSpPr>
            <a:spLocks noGrp="1"/>
          </p:cNvSpPr>
          <p:nvPr>
            <p:ph type="title"/>
          </p:nvPr>
        </p:nvSpPr>
        <p:spPr/>
        <p:txBody>
          <a:bodyPr/>
          <a:lstStyle/>
          <a:p>
            <a:r>
              <a:rPr lang="en-US" dirty="0"/>
              <a:t>3-70-20 LPR RULE</a:t>
            </a:r>
          </a:p>
        </p:txBody>
      </p:sp>
      <p:sp>
        <p:nvSpPr>
          <p:cNvPr id="3" name="Content Placeholder 2">
            <a:extLst>
              <a:ext uri="{FF2B5EF4-FFF2-40B4-BE49-F238E27FC236}">
                <a16:creationId xmlns:a16="http://schemas.microsoft.com/office/drawing/2014/main" id="{02942329-F1CA-46BF-A48A-8D119ED07A46}"/>
              </a:ext>
            </a:extLst>
          </p:cNvPr>
          <p:cNvSpPr>
            <a:spLocks noGrp="1"/>
          </p:cNvSpPr>
          <p:nvPr>
            <p:ph idx="1"/>
          </p:nvPr>
        </p:nvSpPr>
        <p:spPr>
          <a:xfrm>
            <a:off x="457200" y="1600200"/>
            <a:ext cx="8229600" cy="5121275"/>
          </a:xfrm>
        </p:spPr>
        <p:txBody>
          <a:bodyPr/>
          <a:lstStyle/>
          <a:p>
            <a:pPr marL="0" indent="0">
              <a:buNone/>
            </a:pPr>
            <a:r>
              <a:rPr lang="en-US" sz="1600" b="1" dirty="0"/>
              <a:t>Confidentiality Guidelines for the Livestock Mandatory  </a:t>
            </a:r>
          </a:p>
          <a:p>
            <a:pPr marL="0" indent="0">
              <a:buNone/>
            </a:pPr>
            <a:r>
              <a:rPr lang="en-US" sz="1600" b="1" dirty="0"/>
              <a:t>Reporting Program</a:t>
            </a:r>
          </a:p>
          <a:p>
            <a:pPr marL="0" indent="0">
              <a:buNone/>
            </a:pPr>
            <a:r>
              <a:rPr lang="en-US" sz="1600" b="1" dirty="0"/>
              <a:t>The 3/70/20 confidentiality guideline requires the following three conditions:</a:t>
            </a:r>
          </a:p>
          <a:p>
            <a:pPr marL="0" indent="0">
              <a:buNone/>
            </a:pPr>
            <a:endParaRPr lang="en-US" sz="1600" b="1" dirty="0"/>
          </a:p>
          <a:p>
            <a:pPr marL="0" indent="0">
              <a:buNone/>
            </a:pPr>
            <a:r>
              <a:rPr lang="en-US" sz="1600" dirty="0"/>
              <a:t>• </a:t>
            </a:r>
            <a:r>
              <a:rPr lang="en-US" sz="1400" dirty="0"/>
              <a:t>At least three reporting entities need to provide data at least 50 percent of the</a:t>
            </a:r>
          </a:p>
          <a:p>
            <a:pPr marL="0" indent="0">
              <a:buNone/>
            </a:pPr>
            <a:r>
              <a:rPr lang="en-US" sz="1400" dirty="0"/>
              <a:t>time over the most recent 60‐day time period.</a:t>
            </a:r>
          </a:p>
          <a:p>
            <a:pPr marL="0" indent="0">
              <a:buNone/>
            </a:pPr>
            <a:endParaRPr lang="en-US" sz="1400" dirty="0"/>
          </a:p>
          <a:p>
            <a:pPr marL="0" indent="0">
              <a:buNone/>
            </a:pPr>
            <a:r>
              <a:rPr lang="en-US" sz="1400" dirty="0"/>
              <a:t>• No single reporting entity may provide more than 70 percent of the data for a</a:t>
            </a:r>
          </a:p>
          <a:p>
            <a:pPr marL="0" indent="0">
              <a:buNone/>
            </a:pPr>
            <a:r>
              <a:rPr lang="en-US" sz="1400" dirty="0"/>
              <a:t>report over the most recent 60‐day time period.</a:t>
            </a:r>
          </a:p>
          <a:p>
            <a:pPr marL="0" indent="0">
              <a:buNone/>
            </a:pPr>
            <a:endParaRPr lang="en-US" sz="1400" dirty="0"/>
          </a:p>
          <a:p>
            <a:pPr marL="0" indent="0">
              <a:buNone/>
            </a:pPr>
            <a:r>
              <a:rPr lang="en-US" sz="1400" dirty="0"/>
              <a:t>• No single reporting entity may be the sole reporting entity for an individual</a:t>
            </a:r>
          </a:p>
          <a:p>
            <a:pPr marL="0" indent="0">
              <a:buNone/>
            </a:pPr>
            <a:r>
              <a:rPr lang="en-US" sz="1400" dirty="0"/>
              <a:t>report more than 20 percent of the time over the most recent 60‐day time</a:t>
            </a:r>
          </a:p>
          <a:p>
            <a:pPr marL="0" indent="0">
              <a:buNone/>
            </a:pPr>
            <a:r>
              <a:rPr lang="en-US" sz="1400" dirty="0"/>
              <a:t>period.</a:t>
            </a:r>
          </a:p>
          <a:p>
            <a:pPr marL="0" indent="0">
              <a:buNone/>
            </a:pPr>
            <a:endParaRPr lang="en-US" sz="1400" dirty="0"/>
          </a:p>
          <a:p>
            <a:pPr marL="0" indent="0">
              <a:buNone/>
            </a:pPr>
            <a:r>
              <a:rPr lang="en-US" sz="1400" dirty="0"/>
              <a:t>The Livestock Mandatory Reporting Act of 1999 requires USDA to publish mandatory</a:t>
            </a:r>
          </a:p>
          <a:p>
            <a:pPr marL="0" indent="0">
              <a:buNone/>
            </a:pPr>
            <a:r>
              <a:rPr lang="en-US" sz="1400" dirty="0"/>
              <a:t>data on livestock and meat price trends, contracting arrangements, and supply and</a:t>
            </a:r>
          </a:p>
          <a:p>
            <a:pPr marL="0" indent="0">
              <a:buNone/>
            </a:pPr>
            <a:r>
              <a:rPr lang="en-US" sz="1400" dirty="0"/>
              <a:t>demand conditions in a manner that protects the identity of reporting entities and</a:t>
            </a:r>
          </a:p>
          <a:p>
            <a:pPr marL="0" indent="0">
              <a:buNone/>
            </a:pPr>
            <a:r>
              <a:rPr lang="en-US" sz="1400" dirty="0"/>
              <a:t>preserves the confidentiality of proprietary transactions.</a:t>
            </a:r>
          </a:p>
        </p:txBody>
      </p:sp>
      <p:sp>
        <p:nvSpPr>
          <p:cNvPr id="4" name="Slide Number Placeholder 3">
            <a:extLst>
              <a:ext uri="{FF2B5EF4-FFF2-40B4-BE49-F238E27FC236}">
                <a16:creationId xmlns:a16="http://schemas.microsoft.com/office/drawing/2014/main" id="{1A58FF30-716F-4B94-B3C0-0ED8FF9E723F}"/>
              </a:ext>
            </a:extLst>
          </p:cNvPr>
          <p:cNvSpPr>
            <a:spLocks noGrp="1"/>
          </p:cNvSpPr>
          <p:nvPr>
            <p:ph type="sldNum" sz="quarter" idx="12"/>
          </p:nvPr>
        </p:nvSpPr>
        <p:spPr/>
        <p:txBody>
          <a:bodyPr/>
          <a:lstStyle/>
          <a:p>
            <a:pPr>
              <a:defRPr/>
            </a:pPr>
            <a:fld id="{8F8BAB6A-E27E-43EE-9C70-EF6CC7771E8F}" type="slidenum">
              <a:rPr lang="en-US" altLang="en-US" smtClean="0"/>
              <a:pPr>
                <a:defRPr/>
              </a:pPr>
              <a:t>18</a:t>
            </a:fld>
            <a:endParaRPr lang="en-US" altLang="en-US"/>
          </a:p>
        </p:txBody>
      </p:sp>
    </p:spTree>
    <p:extLst>
      <p:ext uri="{BB962C8B-B14F-4D97-AF65-F5344CB8AC3E}">
        <p14:creationId xmlns:p14="http://schemas.microsoft.com/office/powerpoint/2010/main" val="15950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BDE1-4CD4-4A61-9AAE-EE009B008D90}"/>
              </a:ext>
            </a:extLst>
          </p:cNvPr>
          <p:cNvSpPr>
            <a:spLocks noGrp="1"/>
          </p:cNvSpPr>
          <p:nvPr>
            <p:ph type="title"/>
          </p:nvPr>
        </p:nvSpPr>
        <p:spPr/>
        <p:txBody>
          <a:bodyPr/>
          <a:lstStyle/>
          <a:p>
            <a:r>
              <a:rPr lang="en-US" b="1" i="1" dirty="0">
                <a:solidFill>
                  <a:srgbClr val="C00000"/>
                </a:solidFill>
              </a:rPr>
              <a:t>“FMD TO THE MAINLAND”</a:t>
            </a:r>
          </a:p>
        </p:txBody>
      </p:sp>
      <p:sp>
        <p:nvSpPr>
          <p:cNvPr id="3" name="Content Placeholder 2">
            <a:extLst>
              <a:ext uri="{FF2B5EF4-FFF2-40B4-BE49-F238E27FC236}">
                <a16:creationId xmlns:a16="http://schemas.microsoft.com/office/drawing/2014/main" id="{9FE680C5-8C8C-43CE-A568-028F54450D04}"/>
              </a:ext>
            </a:extLst>
          </p:cNvPr>
          <p:cNvSpPr>
            <a:spLocks noGrp="1"/>
          </p:cNvSpPr>
          <p:nvPr>
            <p:ph idx="1"/>
          </p:nvPr>
        </p:nvSpPr>
        <p:spPr>
          <a:xfrm>
            <a:off x="457200" y="1196752"/>
            <a:ext cx="7931224" cy="4929411"/>
          </a:xfrm>
        </p:spPr>
        <p:txBody>
          <a:bodyPr/>
          <a:lstStyle/>
          <a:p>
            <a:pPr marL="0" indent="0">
              <a:buNone/>
            </a:pPr>
            <a:r>
              <a:rPr lang="en-US" sz="1400" dirty="0"/>
              <a:t>The U.S. Department of Agriculture’s (USDA) Animal and Plant Health Inspection Service (APHIS) is seeking public comment on a petition from a vaccine manufacturer seeking approval to produce foot-and-mouth disease (FMD) vaccine consisting of a modified non-infectious and non-transmissible strain of the virus on the U.S. mainland.  </a:t>
            </a:r>
          </a:p>
          <a:p>
            <a:pPr marL="0" indent="0">
              <a:buNone/>
            </a:pPr>
            <a:r>
              <a:rPr lang="en-US" sz="1400" dirty="0"/>
              <a:t>Access to FMD vaccine is an important part of our FMD preparedness efforts, but to protect against the introduction of this devastating livestock disease, the live virus of FMD is not allowed anywhere in the country except for the Plum Island Animal Disease Center where it is held and worked with under very strict biocontainment procedures. That exemption will also apply to its successor facility, the National Bio and </a:t>
            </a:r>
            <a:r>
              <a:rPr lang="en-US" sz="1400" dirty="0" err="1"/>
              <a:t>Agro</a:t>
            </a:r>
            <a:r>
              <a:rPr lang="en-US" sz="1400" dirty="0"/>
              <a:t>-Defense Facility, after the facility is complete).</a:t>
            </a:r>
          </a:p>
          <a:p>
            <a:pPr marL="0" indent="0">
              <a:buNone/>
            </a:pPr>
            <a:r>
              <a:rPr lang="en-US" sz="1400" dirty="0"/>
              <a:t>The vaccine, which was developed jointly with USDA’s Agricultural Research Service, is non-infectious, non-transmissible, and incapable of causing the disease because it has been modified in such a way that it is no longer able to produce infection. The manufacturer asserts that because the FMD virus is no longer able to produce infection, it should not be considered live virus of FMD and should be able to be produced on the U.S. mainland.  </a:t>
            </a:r>
          </a:p>
          <a:p>
            <a:pPr marL="0" indent="0">
              <a:buNone/>
            </a:pPr>
            <a:r>
              <a:rPr lang="en-US" sz="1400" dirty="0"/>
              <a:t>As part of the petition review process, APHIS is seeking comments from the public on two topics: the manufacturer’s interpretation of live virus and whether there is support for manufacturing the vaccine in the United States. Public comments will be accepted through </a:t>
            </a:r>
            <a:r>
              <a:rPr lang="en-US" sz="1400" b="1" dirty="0">
                <a:solidFill>
                  <a:srgbClr val="C00000"/>
                </a:solidFill>
              </a:rPr>
              <a:t>September 14, 2020</a:t>
            </a:r>
            <a:r>
              <a:rPr lang="en-US" sz="1400" dirty="0"/>
              <a:t> at the following site: </a:t>
            </a:r>
            <a:r>
              <a:rPr lang="en-US" sz="2000" b="1" dirty="0">
                <a:solidFill>
                  <a:srgbClr val="C00000"/>
                </a:solidFill>
              </a:rPr>
              <a:t>https://www.federalregister.gov/d/2020-15031</a:t>
            </a:r>
            <a:r>
              <a:rPr lang="en-US" sz="1400" dirty="0"/>
              <a:t>. APHIS will thoroughly review all comments before making its determination.  </a:t>
            </a:r>
          </a:p>
          <a:p>
            <a:pPr marL="0" indent="0">
              <a:buNone/>
            </a:pPr>
            <a:r>
              <a:rPr lang="en-US" sz="1400" dirty="0"/>
              <a:t>FMD is a severe and highly contagious viral disease affecting cows, pigs, sheep, goats, deer, and other animals with divided hooves. It was eradicated from the United States in 1929, but if it were to infect the U.S. livestock industry, it would cause devastating economic effect.</a:t>
            </a:r>
          </a:p>
          <a:p>
            <a:endParaRPr lang="en-US" dirty="0"/>
          </a:p>
          <a:p>
            <a:endParaRPr lang="en-US" dirty="0"/>
          </a:p>
        </p:txBody>
      </p:sp>
      <p:sp>
        <p:nvSpPr>
          <p:cNvPr id="4" name="Slide Number Placeholder 3">
            <a:extLst>
              <a:ext uri="{FF2B5EF4-FFF2-40B4-BE49-F238E27FC236}">
                <a16:creationId xmlns:a16="http://schemas.microsoft.com/office/drawing/2014/main" id="{A93877CD-439C-4F86-94D5-F1A4F04F0B40}"/>
              </a:ext>
            </a:extLst>
          </p:cNvPr>
          <p:cNvSpPr>
            <a:spLocks noGrp="1"/>
          </p:cNvSpPr>
          <p:nvPr>
            <p:ph type="sldNum" sz="quarter" idx="12"/>
          </p:nvPr>
        </p:nvSpPr>
        <p:spPr/>
        <p:txBody>
          <a:bodyPr/>
          <a:lstStyle/>
          <a:p>
            <a:pPr>
              <a:defRPr/>
            </a:pPr>
            <a:fld id="{8F8BAB6A-E27E-43EE-9C70-EF6CC7771E8F}" type="slidenum">
              <a:rPr lang="en-US" altLang="en-US" smtClean="0"/>
              <a:pPr>
                <a:defRPr/>
              </a:pPr>
              <a:t>19</a:t>
            </a:fld>
            <a:endParaRPr lang="en-US" altLang="en-US"/>
          </a:p>
        </p:txBody>
      </p:sp>
    </p:spTree>
    <p:extLst>
      <p:ext uri="{BB962C8B-B14F-4D97-AF65-F5344CB8AC3E}">
        <p14:creationId xmlns:p14="http://schemas.microsoft.com/office/powerpoint/2010/main" val="45400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19043-45E3-497F-9225-AFA96655A85B}"/>
              </a:ext>
            </a:extLst>
          </p:cNvPr>
          <p:cNvSpPr>
            <a:spLocks noGrp="1"/>
          </p:cNvSpPr>
          <p:nvPr>
            <p:ph type="title"/>
          </p:nvPr>
        </p:nvSpPr>
        <p:spPr/>
        <p:txBody>
          <a:bodyPr/>
          <a:lstStyle/>
          <a:p>
            <a:r>
              <a:rPr lang="en-US" dirty="0"/>
              <a:t>2019 R-CALF USA Board and Committee Chairs</a:t>
            </a:r>
          </a:p>
        </p:txBody>
      </p:sp>
      <p:pic>
        <p:nvPicPr>
          <p:cNvPr id="7" name="Content Placeholder 6">
            <a:extLst>
              <a:ext uri="{FF2B5EF4-FFF2-40B4-BE49-F238E27FC236}">
                <a16:creationId xmlns:a16="http://schemas.microsoft.com/office/drawing/2014/main" id="{19730334-71B5-44DD-A884-4A94BB90DA75}"/>
              </a:ext>
            </a:extLst>
          </p:cNvPr>
          <p:cNvPicPr>
            <a:picLocks noGrp="1" noChangeAspect="1"/>
          </p:cNvPicPr>
          <p:nvPr>
            <p:ph idx="1"/>
          </p:nvPr>
        </p:nvPicPr>
        <p:blipFill>
          <a:blip r:embed="rId2"/>
          <a:stretch>
            <a:fillRect/>
          </a:stretch>
        </p:blipFill>
        <p:spPr>
          <a:xfrm>
            <a:off x="971247" y="1600201"/>
            <a:ext cx="7273161" cy="4793337"/>
          </a:xfrm>
          <a:prstGeom prst="rect">
            <a:avLst/>
          </a:prstGeom>
        </p:spPr>
      </p:pic>
      <p:sp>
        <p:nvSpPr>
          <p:cNvPr id="4" name="Slide Number Placeholder 3">
            <a:extLst>
              <a:ext uri="{FF2B5EF4-FFF2-40B4-BE49-F238E27FC236}">
                <a16:creationId xmlns:a16="http://schemas.microsoft.com/office/drawing/2014/main" id="{43C608D7-E5DC-4549-A5C8-2FA81E038501}"/>
              </a:ext>
            </a:extLst>
          </p:cNvPr>
          <p:cNvSpPr>
            <a:spLocks noGrp="1"/>
          </p:cNvSpPr>
          <p:nvPr>
            <p:ph type="sldNum" sz="quarter" idx="12"/>
          </p:nvPr>
        </p:nvSpPr>
        <p:spPr/>
        <p:txBody>
          <a:bodyPr/>
          <a:lstStyle/>
          <a:p>
            <a:pPr>
              <a:defRPr/>
            </a:pPr>
            <a:fld id="{8F8BAB6A-E27E-43EE-9C70-EF6CC7771E8F}" type="slidenum">
              <a:rPr lang="en-US" altLang="en-US" smtClean="0"/>
              <a:pPr>
                <a:defRPr/>
              </a:pPr>
              <a:t>2</a:t>
            </a:fld>
            <a:endParaRPr lang="en-US" altLang="en-US"/>
          </a:p>
        </p:txBody>
      </p:sp>
    </p:spTree>
    <p:extLst>
      <p:ext uri="{BB962C8B-B14F-4D97-AF65-F5344CB8AC3E}">
        <p14:creationId xmlns:p14="http://schemas.microsoft.com/office/powerpoint/2010/main" val="65485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9D914-8689-4473-BAF3-51AB0697F72A}"/>
              </a:ext>
            </a:extLst>
          </p:cNvPr>
          <p:cNvSpPr>
            <a:spLocks noGrp="1"/>
          </p:cNvSpPr>
          <p:nvPr>
            <p:ph type="sldNum" sz="quarter" idx="12"/>
          </p:nvPr>
        </p:nvSpPr>
        <p:spPr/>
        <p:txBody>
          <a:bodyPr/>
          <a:lstStyle/>
          <a:p>
            <a:pPr>
              <a:defRPr/>
            </a:pPr>
            <a:fld id="{8F8BAB6A-E27E-43EE-9C70-EF6CC7771E8F}" type="slidenum">
              <a:rPr lang="en-US" altLang="en-US" smtClean="0"/>
              <a:pPr>
                <a:defRPr/>
              </a:pPr>
              <a:t>20</a:t>
            </a:fld>
            <a:endParaRPr lang="en-US" altLang="en-US"/>
          </a:p>
        </p:txBody>
      </p:sp>
      <p:sp>
        <p:nvSpPr>
          <p:cNvPr id="2" name="Title 1">
            <a:extLst>
              <a:ext uri="{FF2B5EF4-FFF2-40B4-BE49-F238E27FC236}">
                <a16:creationId xmlns:a16="http://schemas.microsoft.com/office/drawing/2014/main" id="{971D6473-01EE-455B-A723-C266910CC860}"/>
              </a:ext>
            </a:extLst>
          </p:cNvPr>
          <p:cNvSpPr>
            <a:spLocks noGrp="1"/>
          </p:cNvSpPr>
          <p:nvPr>
            <p:ph type="title" idx="4294967295"/>
          </p:nvPr>
        </p:nvSpPr>
        <p:spPr>
          <a:xfrm>
            <a:off x="0" y="274638"/>
            <a:ext cx="8229600" cy="6250706"/>
          </a:xfrm>
        </p:spPr>
        <p:txBody>
          <a:bodyPr/>
          <a:lstStyle/>
          <a:p>
            <a:pPr marL="457200" indent="-457200" algn="l">
              <a:buFont typeface="Arial" panose="020B0604020202020204" pitchFamily="34" charset="0"/>
              <a:buChar char="•"/>
            </a:pPr>
            <a:r>
              <a:rPr lang="en-US" sz="2800" b="1" i="1" u="sng" dirty="0"/>
              <a:t>MCOOL is the LARGEST MARKETING TOOL and OPPORTUNITY WE’VE HAD! </a:t>
            </a:r>
            <a:br>
              <a:rPr lang="en-US" sz="2800" b="1" i="1" u="sng" dirty="0"/>
            </a:br>
            <a:br>
              <a:rPr lang="en-US" sz="2800" b="1" i="1" u="sng" dirty="0"/>
            </a:br>
            <a:r>
              <a:rPr lang="en-US" sz="2800" b="1" i="1" u="sng" dirty="0">
                <a:solidFill>
                  <a:srgbClr val="C00000"/>
                </a:solidFill>
              </a:rPr>
              <a:t>“YOUR EITHER WITH US OR AGAINST US” </a:t>
            </a:r>
            <a:br>
              <a:rPr lang="en-US" sz="3200" dirty="0"/>
            </a:br>
            <a:br>
              <a:rPr lang="en-US" dirty="0"/>
            </a:br>
            <a:r>
              <a:rPr lang="en-US" sz="2400" b="1" dirty="0"/>
              <a:t>THANK YOU FOR COMING AND WE APPRECIATE EVERYONE’S CONTINUED INVOLVEMENT AND SUPPORT!</a:t>
            </a:r>
            <a:br>
              <a:rPr lang="en-US" sz="2400" b="1" dirty="0"/>
            </a:br>
            <a:br>
              <a:rPr lang="en-US" sz="2400" dirty="0"/>
            </a:br>
            <a:r>
              <a:rPr lang="en-US" sz="2400" dirty="0"/>
              <a:t>R-CALF USA-COOL Committee Chairman</a:t>
            </a:r>
            <a:br>
              <a:rPr lang="en-US" sz="2400" dirty="0"/>
            </a:br>
            <a:r>
              <a:rPr lang="en-US" sz="2400" dirty="0"/>
              <a:t>Mike Schultz</a:t>
            </a:r>
            <a:br>
              <a:rPr lang="en-US" sz="2400" dirty="0"/>
            </a:br>
            <a:r>
              <a:rPr lang="en-US" sz="2400" dirty="0"/>
              <a:t>Email: </a:t>
            </a:r>
            <a:r>
              <a:rPr lang="en-US" sz="2400" dirty="0">
                <a:hlinkClick r:id="rId2"/>
              </a:rPr>
              <a:t>mdaw@st-tel.net</a:t>
            </a:r>
            <a:br>
              <a:rPr lang="en-US" sz="2400" dirty="0"/>
            </a:br>
            <a:r>
              <a:rPr lang="en-US" sz="2400" dirty="0"/>
              <a:t>Ph. 785-462-1447 mo.</a:t>
            </a:r>
            <a:br>
              <a:rPr lang="en-US" sz="2400" dirty="0"/>
            </a:br>
            <a:r>
              <a:rPr lang="en-US" sz="2000" b="1" dirty="0"/>
              <a:t>“GREAT SPIRITS HAVE ALWAYS ENCOUNTERED VIOLENT OPPOSITION FROM MEDIOCRE MINDS” Albert Einstein</a:t>
            </a:r>
          </a:p>
        </p:txBody>
      </p:sp>
    </p:spTree>
    <p:extLst>
      <p:ext uri="{BB962C8B-B14F-4D97-AF65-F5344CB8AC3E}">
        <p14:creationId xmlns:p14="http://schemas.microsoft.com/office/powerpoint/2010/main" val="272199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38CA-74C4-46F5-AFEB-42401A215527}"/>
              </a:ext>
            </a:extLst>
          </p:cNvPr>
          <p:cNvSpPr>
            <a:spLocks noGrp="1"/>
          </p:cNvSpPr>
          <p:nvPr>
            <p:ph type="title"/>
          </p:nvPr>
        </p:nvSpPr>
        <p:spPr/>
        <p:txBody>
          <a:bodyPr/>
          <a:lstStyle/>
          <a:p>
            <a:r>
              <a:rPr lang="en-US" dirty="0"/>
              <a:t>1998 USITC TRADE CASE</a:t>
            </a:r>
            <a:br>
              <a:rPr lang="en-US" dirty="0"/>
            </a:br>
            <a:r>
              <a:rPr lang="en-US" sz="2400" dirty="0"/>
              <a:t>Dispute over Live cattle imports from Canada and Mexico</a:t>
            </a:r>
          </a:p>
        </p:txBody>
      </p:sp>
      <p:sp>
        <p:nvSpPr>
          <p:cNvPr id="3" name="Content Placeholder 2">
            <a:extLst>
              <a:ext uri="{FF2B5EF4-FFF2-40B4-BE49-F238E27FC236}">
                <a16:creationId xmlns:a16="http://schemas.microsoft.com/office/drawing/2014/main" id="{ACE26593-4BC4-41B1-AB3D-65954F6627A7}"/>
              </a:ext>
            </a:extLst>
          </p:cNvPr>
          <p:cNvSpPr>
            <a:spLocks noGrp="1"/>
          </p:cNvSpPr>
          <p:nvPr>
            <p:ph idx="1"/>
          </p:nvPr>
        </p:nvSpPr>
        <p:spPr>
          <a:xfrm>
            <a:off x="457200" y="1600200"/>
            <a:ext cx="8229600" cy="4853136"/>
          </a:xfrm>
        </p:spPr>
        <p:txBody>
          <a:bodyPr/>
          <a:lstStyle/>
          <a:p>
            <a:r>
              <a:rPr lang="en-US" dirty="0">
                <a:hlinkClick r:id="rId2"/>
              </a:rPr>
              <a:t>https://www.usitc.gov/publications/701_731/pub3155.pdf</a:t>
            </a:r>
            <a:r>
              <a:rPr lang="en-US" dirty="0"/>
              <a:t> </a:t>
            </a:r>
          </a:p>
          <a:p>
            <a:r>
              <a:rPr lang="en-US" sz="1800" b="1" dirty="0"/>
              <a:t>Pages 30-31  </a:t>
            </a:r>
            <a:r>
              <a:rPr lang="en-US" sz="2000" dirty="0">
                <a:solidFill>
                  <a:srgbClr val="FF0000"/>
                </a:solidFill>
              </a:rPr>
              <a:t>a relatively small volume of imports can have a significant effect on domestic prices. </a:t>
            </a:r>
            <a:r>
              <a:rPr lang="en-US" sz="2000" dirty="0"/>
              <a:t>In light of the foregoing, we find, for purposes of these preliminary determinations, that the significant, albeit relatively small, volume of imports from Canada and their market share have depressed domestic prices or suppressed price increases to a significant degree.</a:t>
            </a:r>
          </a:p>
          <a:p>
            <a:pPr marL="0" indent="0">
              <a:buNone/>
            </a:pPr>
            <a:endParaRPr lang="en-US" sz="1600" dirty="0"/>
          </a:p>
          <a:p>
            <a:r>
              <a:rPr lang="en-US" sz="2000" dirty="0"/>
              <a:t>Furthermore</a:t>
            </a:r>
            <a:r>
              <a:rPr lang="en-US" sz="2000" dirty="0">
                <a:solidFill>
                  <a:srgbClr val="FF0000"/>
                </a:solidFill>
              </a:rPr>
              <a:t>, there is evidence of consistent underselling by the imports from Canada during all reporting periods, </a:t>
            </a:r>
            <a:r>
              <a:rPr lang="en-US" sz="2000" dirty="0"/>
              <a:t>we have not given this evidence significant weight, in light of the pricing practices for this commodity agricultural product</a:t>
            </a:r>
          </a:p>
        </p:txBody>
      </p:sp>
      <p:sp>
        <p:nvSpPr>
          <p:cNvPr id="4" name="Slide Number Placeholder 3">
            <a:extLst>
              <a:ext uri="{FF2B5EF4-FFF2-40B4-BE49-F238E27FC236}">
                <a16:creationId xmlns:a16="http://schemas.microsoft.com/office/drawing/2014/main" id="{CA615886-E678-4A3D-8470-2D05CEAEBBE1}"/>
              </a:ext>
            </a:extLst>
          </p:cNvPr>
          <p:cNvSpPr>
            <a:spLocks noGrp="1"/>
          </p:cNvSpPr>
          <p:nvPr>
            <p:ph type="sldNum" sz="quarter" idx="12"/>
          </p:nvPr>
        </p:nvSpPr>
        <p:spPr/>
        <p:txBody>
          <a:bodyPr/>
          <a:lstStyle/>
          <a:p>
            <a:pPr>
              <a:defRPr/>
            </a:pPr>
            <a:fld id="{8F8BAB6A-E27E-43EE-9C70-EF6CC7771E8F}" type="slidenum">
              <a:rPr lang="en-US" altLang="en-US" smtClean="0"/>
              <a:pPr>
                <a:defRPr/>
              </a:pPr>
              <a:t>3</a:t>
            </a:fld>
            <a:endParaRPr lang="en-US" altLang="en-US"/>
          </a:p>
        </p:txBody>
      </p:sp>
    </p:spTree>
    <p:extLst>
      <p:ext uri="{BB962C8B-B14F-4D97-AF65-F5344CB8AC3E}">
        <p14:creationId xmlns:p14="http://schemas.microsoft.com/office/powerpoint/2010/main" val="81088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F8D1-F5A0-4709-95F6-B3CC11EA1C58}"/>
              </a:ext>
            </a:extLst>
          </p:cNvPr>
          <p:cNvSpPr>
            <a:spLocks noGrp="1"/>
          </p:cNvSpPr>
          <p:nvPr>
            <p:ph type="title"/>
          </p:nvPr>
        </p:nvSpPr>
        <p:spPr/>
        <p:txBody>
          <a:bodyPr/>
          <a:lstStyle/>
          <a:p>
            <a:r>
              <a:rPr lang="en-US" dirty="0"/>
              <a:t>WTO RULINGS Key Word</a:t>
            </a:r>
            <a:br>
              <a:rPr lang="en-US" dirty="0"/>
            </a:br>
            <a:r>
              <a:rPr lang="en-US" dirty="0"/>
              <a:t> COULD…</a:t>
            </a:r>
          </a:p>
        </p:txBody>
      </p:sp>
      <p:sp>
        <p:nvSpPr>
          <p:cNvPr id="3" name="Content Placeholder 2">
            <a:extLst>
              <a:ext uri="{FF2B5EF4-FFF2-40B4-BE49-F238E27FC236}">
                <a16:creationId xmlns:a16="http://schemas.microsoft.com/office/drawing/2014/main" id="{C34D2003-B5ED-4D7C-9CD3-165AAC2B8C09}"/>
              </a:ext>
            </a:extLst>
          </p:cNvPr>
          <p:cNvSpPr>
            <a:spLocks noGrp="1"/>
          </p:cNvSpPr>
          <p:nvPr>
            <p:ph idx="1"/>
          </p:nvPr>
        </p:nvSpPr>
        <p:spPr/>
        <p:txBody>
          <a:bodyPr/>
          <a:lstStyle/>
          <a:p>
            <a:r>
              <a:rPr lang="en-US" sz="2800" dirty="0"/>
              <a:t>The World Trade Organization ruled today that the United States' country-of-origin labeling (COOL) law for beef and pork was discriminatory and </a:t>
            </a:r>
            <a:r>
              <a:rPr lang="en-US" b="1" i="1" u="sng" dirty="0">
                <a:solidFill>
                  <a:srgbClr val="002060"/>
                </a:solidFill>
              </a:rPr>
              <a:t>said Canada and Mexico COULD impose retaliatory tariffs </a:t>
            </a:r>
            <a:r>
              <a:rPr lang="en-US" sz="2800" u="sng" dirty="0">
                <a:solidFill>
                  <a:srgbClr val="FF0000"/>
                </a:solidFill>
              </a:rPr>
              <a:t>of $1.1 billion (Canadian) and $227.8 million (US) </a:t>
            </a:r>
            <a:r>
              <a:rPr lang="en-US" sz="2800" u="sng" dirty="0" err="1">
                <a:solidFill>
                  <a:srgbClr val="FF0000"/>
                </a:solidFill>
              </a:rPr>
              <a:t>respectively.Dec</a:t>
            </a:r>
            <a:r>
              <a:rPr lang="en-US" sz="2800" u="sng" dirty="0">
                <a:solidFill>
                  <a:srgbClr val="FF0000"/>
                </a:solidFill>
              </a:rPr>
              <a:t> 7, 2015</a:t>
            </a:r>
          </a:p>
          <a:p>
            <a:r>
              <a:rPr lang="en-US" sz="2800" b="1" u="sng" dirty="0"/>
              <a:t>Should have been arbitrated but Kansas Senator and AG Chairman Pat Roberts “FAILED MISERABLY”!</a:t>
            </a:r>
          </a:p>
        </p:txBody>
      </p:sp>
      <p:sp>
        <p:nvSpPr>
          <p:cNvPr id="4" name="Slide Number Placeholder 3">
            <a:extLst>
              <a:ext uri="{FF2B5EF4-FFF2-40B4-BE49-F238E27FC236}">
                <a16:creationId xmlns:a16="http://schemas.microsoft.com/office/drawing/2014/main" id="{903409C0-1A86-43B4-B016-747CE6199889}"/>
              </a:ext>
            </a:extLst>
          </p:cNvPr>
          <p:cNvSpPr>
            <a:spLocks noGrp="1"/>
          </p:cNvSpPr>
          <p:nvPr>
            <p:ph type="sldNum" sz="quarter" idx="12"/>
          </p:nvPr>
        </p:nvSpPr>
        <p:spPr/>
        <p:txBody>
          <a:bodyPr/>
          <a:lstStyle/>
          <a:p>
            <a:pPr>
              <a:defRPr/>
            </a:pPr>
            <a:fld id="{8F8BAB6A-E27E-43EE-9C70-EF6CC7771E8F}" type="slidenum">
              <a:rPr lang="en-US" altLang="en-US" smtClean="0"/>
              <a:pPr>
                <a:defRPr/>
              </a:pPr>
              <a:t>4</a:t>
            </a:fld>
            <a:endParaRPr lang="en-US" altLang="en-US"/>
          </a:p>
        </p:txBody>
      </p:sp>
    </p:spTree>
    <p:extLst>
      <p:ext uri="{BB962C8B-B14F-4D97-AF65-F5344CB8AC3E}">
        <p14:creationId xmlns:p14="http://schemas.microsoft.com/office/powerpoint/2010/main" val="133346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C897-A027-4272-8482-A817B17024D7}"/>
              </a:ext>
            </a:extLst>
          </p:cNvPr>
          <p:cNvSpPr>
            <a:spLocks noGrp="1"/>
          </p:cNvSpPr>
          <p:nvPr>
            <p:ph type="title"/>
          </p:nvPr>
        </p:nvSpPr>
        <p:spPr>
          <a:xfrm>
            <a:off x="457200" y="274637"/>
            <a:ext cx="8229600" cy="5970587"/>
          </a:xfrm>
        </p:spPr>
        <p:txBody>
          <a:bodyPr/>
          <a:lstStyle/>
          <a:p>
            <a:pPr algn="l"/>
            <a:r>
              <a:rPr lang="en-US" sz="3600" dirty="0">
                <a:latin typeface="Calibri" panose="020F0502020204030204" pitchFamily="34" charset="0"/>
                <a:ea typeface="Calibri" panose="020F0502020204030204" pitchFamily="34" charset="0"/>
              </a:rPr>
              <a:t>There is considerable debate regarding the impact that mandatory country-of-origin labeling (COOL) had on both the demand for and price of domestic cattle while it was in full effect and following its repeal. Here is what the nation’s four largest packers – Tyson, JBS, Cargill, and National Beef, wrote in their November 13, 2019 joint brief in support of their joint motion to dismiss our pending antitrust lawsuit:</a:t>
            </a:r>
            <a:endParaRPr lang="en-US" sz="3600" dirty="0"/>
          </a:p>
        </p:txBody>
      </p:sp>
      <p:sp>
        <p:nvSpPr>
          <p:cNvPr id="3" name="Slide Number Placeholder 2">
            <a:extLst>
              <a:ext uri="{FF2B5EF4-FFF2-40B4-BE49-F238E27FC236}">
                <a16:creationId xmlns:a16="http://schemas.microsoft.com/office/drawing/2014/main" id="{9F36BE41-15F7-4E88-A839-B01453F93FB6}"/>
              </a:ext>
            </a:extLst>
          </p:cNvPr>
          <p:cNvSpPr>
            <a:spLocks noGrp="1"/>
          </p:cNvSpPr>
          <p:nvPr>
            <p:ph type="sldNum" sz="quarter" idx="12"/>
          </p:nvPr>
        </p:nvSpPr>
        <p:spPr/>
        <p:txBody>
          <a:bodyPr/>
          <a:lstStyle/>
          <a:p>
            <a:pPr>
              <a:defRPr/>
            </a:pPr>
            <a:fld id="{41AE1CBD-0881-4AB3-A7E4-1DFF4BC8F672}" type="slidenum">
              <a:rPr lang="en-US" altLang="en-US" smtClean="0"/>
              <a:pPr>
                <a:defRPr/>
              </a:pPr>
              <a:t>5</a:t>
            </a:fld>
            <a:endParaRPr lang="en-US" altLang="en-US"/>
          </a:p>
        </p:txBody>
      </p:sp>
    </p:spTree>
    <p:extLst>
      <p:ext uri="{BB962C8B-B14F-4D97-AF65-F5344CB8AC3E}">
        <p14:creationId xmlns:p14="http://schemas.microsoft.com/office/powerpoint/2010/main" val="98446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D9D-925A-4ACB-876E-79FB9163E531}"/>
              </a:ext>
            </a:extLst>
          </p:cNvPr>
          <p:cNvSpPr>
            <a:spLocks noGrp="1"/>
          </p:cNvSpPr>
          <p:nvPr>
            <p:ph type="title"/>
          </p:nvPr>
        </p:nvSpPr>
        <p:spPr>
          <a:xfrm>
            <a:off x="457200" y="274638"/>
            <a:ext cx="8229600" cy="6250706"/>
          </a:xfrm>
        </p:spPr>
        <p:txBody>
          <a:bodyPr/>
          <a:lstStyle/>
          <a:p>
            <a:pPr marL="0" marR="0" algn="l">
              <a:spcBef>
                <a:spcPts val="0"/>
              </a:spcBef>
              <a:spcAft>
                <a:spcPts val="0"/>
              </a:spcAft>
            </a:pPr>
            <a:br>
              <a:rPr lang="en-US" sz="2800"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 </a:t>
            </a:r>
            <a:br>
              <a:rPr lang="en-US" sz="2800" dirty="0">
                <a:latin typeface="Calibri" panose="020F0502020204030204" pitchFamily="34" charset="0"/>
                <a:ea typeface="Calibri" panose="020F0502020204030204" pitchFamily="34" charset="0"/>
              </a:rPr>
            </a:br>
            <a:r>
              <a:rPr lang="en-US" sz="2800" dirty="0">
                <a:latin typeface="Calibri" panose="020F0502020204030204" pitchFamily="34" charset="0"/>
                <a:ea typeface="Calibri" panose="020F0502020204030204" pitchFamily="34" charset="0"/>
              </a:rPr>
              <a:t>“There is another obvious lawful explanation for increased imports. In 2016, Congress repealed the Mandatory Country of Origin Labeling (COOL) rule for beef. . . When the rule was in place, domestic feedlots could charge higher prices than foreign feedlots because of the premium paid for domestic beef. . . After the rule was repealed, foreign beef no longer had to be labelled as such. That spurred additional imports and caused domestic cattle prices to fall.”</a:t>
            </a:r>
            <a:br>
              <a:rPr lang="en-US" sz="2800" dirty="0">
                <a:latin typeface="Calibri" panose="020F0502020204030204" pitchFamily="34" charset="0"/>
                <a:ea typeface="Calibri" panose="020F0502020204030204" pitchFamily="34" charset="0"/>
              </a:rPr>
            </a:br>
            <a:br>
              <a:rPr lang="en-US" sz="2800" dirty="0">
                <a:latin typeface="Calibri" panose="020F0502020204030204" pitchFamily="34" charset="0"/>
                <a:ea typeface="Calibri" panose="020F0502020204030204" pitchFamily="34" charset="0"/>
              </a:rPr>
            </a:br>
            <a:r>
              <a:rPr lang="en-US" sz="1400" dirty="0">
                <a:latin typeface="Calibri" panose="020F0502020204030204" pitchFamily="34" charset="0"/>
                <a:ea typeface="Calibri" panose="020F0502020204030204" pitchFamily="34" charset="0"/>
              </a:rPr>
              <a:t>The above quote is found on pages 33-34 in the Defendant’s Nov. 13, 2019 joint brief in support of their motion to dismiss our pending antitrust lawsuit.  </a:t>
            </a:r>
            <a:br>
              <a:rPr lang="en-US" sz="2800" dirty="0">
                <a:latin typeface="Calibri" panose="020F0502020204030204" pitchFamily="34" charset="0"/>
                <a:ea typeface="Calibri" panose="020F0502020204030204" pitchFamily="34" charset="0"/>
              </a:rPr>
            </a:br>
            <a:endParaRPr lang="en-US" dirty="0"/>
          </a:p>
        </p:txBody>
      </p:sp>
      <p:sp>
        <p:nvSpPr>
          <p:cNvPr id="3" name="Slide Number Placeholder 2">
            <a:extLst>
              <a:ext uri="{FF2B5EF4-FFF2-40B4-BE49-F238E27FC236}">
                <a16:creationId xmlns:a16="http://schemas.microsoft.com/office/drawing/2014/main" id="{04C704F3-7008-425A-8CAC-845942F742B6}"/>
              </a:ext>
            </a:extLst>
          </p:cNvPr>
          <p:cNvSpPr>
            <a:spLocks noGrp="1"/>
          </p:cNvSpPr>
          <p:nvPr>
            <p:ph type="sldNum" sz="quarter" idx="12"/>
          </p:nvPr>
        </p:nvSpPr>
        <p:spPr/>
        <p:txBody>
          <a:bodyPr/>
          <a:lstStyle/>
          <a:p>
            <a:pPr>
              <a:defRPr/>
            </a:pPr>
            <a:fld id="{41AE1CBD-0881-4AB3-A7E4-1DFF4BC8F672}" type="slidenum">
              <a:rPr lang="en-US" altLang="en-US" smtClean="0"/>
              <a:pPr>
                <a:defRPr/>
              </a:pPr>
              <a:t>6</a:t>
            </a:fld>
            <a:endParaRPr lang="en-US" altLang="en-US"/>
          </a:p>
        </p:txBody>
      </p:sp>
    </p:spTree>
    <p:extLst>
      <p:ext uri="{BB962C8B-B14F-4D97-AF65-F5344CB8AC3E}">
        <p14:creationId xmlns:p14="http://schemas.microsoft.com/office/powerpoint/2010/main" val="359672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6EDD5-2583-4A61-8B66-F6A71E1640E0}"/>
              </a:ext>
            </a:extLst>
          </p:cNvPr>
          <p:cNvPicPr>
            <a:picLocks noChangeAspect="1"/>
          </p:cNvPicPr>
          <p:nvPr/>
        </p:nvPicPr>
        <p:blipFill>
          <a:blip r:embed="rId3"/>
          <a:stretch>
            <a:fillRect/>
          </a:stretch>
        </p:blipFill>
        <p:spPr>
          <a:xfrm>
            <a:off x="237368" y="280143"/>
            <a:ext cx="8669263" cy="6297714"/>
          </a:xfrm>
          <a:prstGeom prst="rect">
            <a:avLst/>
          </a:prstGeom>
        </p:spPr>
      </p:pic>
    </p:spTree>
    <p:extLst>
      <p:ext uri="{BB962C8B-B14F-4D97-AF65-F5344CB8AC3E}">
        <p14:creationId xmlns:p14="http://schemas.microsoft.com/office/powerpoint/2010/main" val="92044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7534A-521B-4F55-BD64-EEB0F34A3E50}"/>
              </a:ext>
            </a:extLst>
          </p:cNvPr>
          <p:cNvSpPr>
            <a:spLocks noGrp="1"/>
          </p:cNvSpPr>
          <p:nvPr>
            <p:ph type="title"/>
          </p:nvPr>
        </p:nvSpPr>
        <p:spPr/>
        <p:txBody>
          <a:bodyPr/>
          <a:lstStyle/>
          <a:p>
            <a:r>
              <a:rPr lang="en-US" dirty="0"/>
              <a:t>Canadian Price Chart</a:t>
            </a:r>
          </a:p>
        </p:txBody>
      </p:sp>
      <p:pic>
        <p:nvPicPr>
          <p:cNvPr id="6" name="Content Placeholder 5">
            <a:extLst>
              <a:ext uri="{FF2B5EF4-FFF2-40B4-BE49-F238E27FC236}">
                <a16:creationId xmlns:a16="http://schemas.microsoft.com/office/drawing/2014/main" id="{D729AC78-0697-467E-899A-3622196161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340768"/>
            <a:ext cx="7931224" cy="5242594"/>
          </a:xfrm>
        </p:spPr>
      </p:pic>
      <p:sp>
        <p:nvSpPr>
          <p:cNvPr id="2" name="Slide Number Placeholder 1">
            <a:extLst>
              <a:ext uri="{FF2B5EF4-FFF2-40B4-BE49-F238E27FC236}">
                <a16:creationId xmlns:a16="http://schemas.microsoft.com/office/drawing/2014/main" id="{87D8D9EF-D79B-4446-BC05-4B98427CD00B}"/>
              </a:ext>
            </a:extLst>
          </p:cNvPr>
          <p:cNvSpPr>
            <a:spLocks noGrp="1"/>
          </p:cNvSpPr>
          <p:nvPr>
            <p:ph type="sldNum" sz="quarter" idx="12"/>
          </p:nvPr>
        </p:nvSpPr>
        <p:spPr/>
        <p:txBody>
          <a:bodyPr/>
          <a:lstStyle/>
          <a:p>
            <a:pPr>
              <a:defRPr/>
            </a:pPr>
            <a:fld id="{2084576A-2B98-48FC-8B5F-C43BD8E586A5}" type="slidenum">
              <a:rPr lang="en-US" altLang="en-US" smtClean="0"/>
              <a:pPr>
                <a:defRPr/>
              </a:pPr>
              <a:t>8</a:t>
            </a:fld>
            <a:endParaRPr lang="en-US" altLang="en-US"/>
          </a:p>
        </p:txBody>
      </p:sp>
    </p:spTree>
    <p:extLst>
      <p:ext uri="{BB962C8B-B14F-4D97-AF65-F5344CB8AC3E}">
        <p14:creationId xmlns:p14="http://schemas.microsoft.com/office/powerpoint/2010/main" val="60837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80EB-B2CD-4149-9B08-3B2753BE56F3}"/>
              </a:ext>
            </a:extLst>
          </p:cNvPr>
          <p:cNvSpPr>
            <a:spLocks noGrp="1"/>
          </p:cNvSpPr>
          <p:nvPr>
            <p:ph type="title"/>
          </p:nvPr>
        </p:nvSpPr>
        <p:spPr/>
        <p:txBody>
          <a:bodyPr/>
          <a:lstStyle/>
          <a:p>
            <a:r>
              <a:rPr lang="en-US" dirty="0"/>
              <a:t>CANADIAN MARKET NEWS</a:t>
            </a:r>
          </a:p>
        </p:txBody>
      </p:sp>
      <p:sp>
        <p:nvSpPr>
          <p:cNvPr id="3" name="Content Placeholder 2">
            <a:extLst>
              <a:ext uri="{FF2B5EF4-FFF2-40B4-BE49-F238E27FC236}">
                <a16:creationId xmlns:a16="http://schemas.microsoft.com/office/drawing/2014/main" id="{C24D004A-D129-4ADB-995C-CC88640B45EA}"/>
              </a:ext>
            </a:extLst>
          </p:cNvPr>
          <p:cNvSpPr>
            <a:spLocks noGrp="1"/>
          </p:cNvSpPr>
          <p:nvPr>
            <p:ph idx="1"/>
          </p:nvPr>
        </p:nvSpPr>
        <p:spPr>
          <a:xfrm>
            <a:off x="457200" y="1600200"/>
            <a:ext cx="8229600" cy="4983162"/>
          </a:xfrm>
        </p:spPr>
        <p:txBody>
          <a:bodyPr/>
          <a:lstStyle/>
          <a:p>
            <a:r>
              <a:rPr lang="en-US" dirty="0"/>
              <a:t>2018 INDUSTRY STATS:  </a:t>
            </a:r>
          </a:p>
          <a:p>
            <a:pPr marL="0" indent="0">
              <a:buNone/>
            </a:pPr>
            <a:r>
              <a:rPr lang="en-US" b="1" i="1" u="sng" dirty="0"/>
              <a:t>The Canadian beef industry ships to 56 countries but is reliant on the U.S. for 74% of all beef exports.  </a:t>
            </a:r>
            <a:r>
              <a:rPr lang="en-US" sz="2000" dirty="0"/>
              <a:t>The next largest export markets are Japan (8%), China and Hong Kong (7.7%), Mexico (4%). Southeast Asia 1/8% and South Korea 1% accounting for 97% of the exports. All other markets together represent the remaining 3% </a:t>
            </a:r>
          </a:p>
          <a:p>
            <a:r>
              <a:rPr lang="en-US" sz="2800" dirty="0"/>
              <a:t>The fight is not against the producers in the other countries, it is the lack of competition and abuse by the multinational meat packers who work both sides of the borders.  </a:t>
            </a:r>
          </a:p>
        </p:txBody>
      </p:sp>
      <p:sp>
        <p:nvSpPr>
          <p:cNvPr id="4" name="Slide Number Placeholder 3">
            <a:extLst>
              <a:ext uri="{FF2B5EF4-FFF2-40B4-BE49-F238E27FC236}">
                <a16:creationId xmlns:a16="http://schemas.microsoft.com/office/drawing/2014/main" id="{7D06E3C0-1E36-4ECC-BDDD-06610D67BDFA}"/>
              </a:ext>
            </a:extLst>
          </p:cNvPr>
          <p:cNvSpPr>
            <a:spLocks noGrp="1"/>
          </p:cNvSpPr>
          <p:nvPr>
            <p:ph type="sldNum" sz="quarter" idx="12"/>
          </p:nvPr>
        </p:nvSpPr>
        <p:spPr/>
        <p:txBody>
          <a:bodyPr/>
          <a:lstStyle/>
          <a:p>
            <a:pPr>
              <a:defRPr/>
            </a:pPr>
            <a:fld id="{8F8BAB6A-E27E-43EE-9C70-EF6CC7771E8F}" type="slidenum">
              <a:rPr lang="en-US" altLang="en-US" smtClean="0"/>
              <a:pPr>
                <a:defRPr/>
              </a:pPr>
              <a:t>9</a:t>
            </a:fld>
            <a:endParaRPr lang="en-US" altLang="en-US"/>
          </a:p>
        </p:txBody>
      </p:sp>
    </p:spTree>
    <p:extLst>
      <p:ext uri="{BB962C8B-B14F-4D97-AF65-F5344CB8AC3E}">
        <p14:creationId xmlns:p14="http://schemas.microsoft.com/office/powerpoint/2010/main" val="17119231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52DEFCF5388418E904C08453A236B" ma:contentTypeVersion="13" ma:contentTypeDescription="Create a new document." ma:contentTypeScope="" ma:versionID="4d9d004276c6912a7b710238fd5ba412">
  <xsd:schema xmlns:xsd="http://www.w3.org/2001/XMLSchema" xmlns:xs="http://www.w3.org/2001/XMLSchema" xmlns:p="http://schemas.microsoft.com/office/2006/metadata/properties" xmlns:ns3="4ee3d199-2936-4405-896d-3eca8fb29341" xmlns:ns4="6e090c8e-8199-4efe-adf1-d411f5b68ddf" targetNamespace="http://schemas.microsoft.com/office/2006/metadata/properties" ma:root="true" ma:fieldsID="d37a3c27234bf9af0cb6c1c1c15cb37b" ns3:_="" ns4:_="">
    <xsd:import namespace="4ee3d199-2936-4405-896d-3eca8fb29341"/>
    <xsd:import namespace="6e090c8e-8199-4efe-adf1-d411f5b68dd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e3d199-2936-4405-896d-3eca8fb293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90c8e-8199-4efe-adf1-d411f5b68dd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3D2CAB-CB08-4B73-A317-AB5991092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e3d199-2936-4405-896d-3eca8fb29341"/>
    <ds:schemaRef ds:uri="6e090c8e-8199-4efe-adf1-d411f5b68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0DA94-B3C1-4859-97C6-B817EA43C7D2}">
  <ds:schemaRefs>
    <ds:schemaRef ds:uri="http://schemas.microsoft.com/sharepoint/v3/contenttype/forms"/>
  </ds:schemaRefs>
</ds:datastoreItem>
</file>

<file path=customXml/itemProps3.xml><?xml version="1.0" encoding="utf-8"?>
<ds:datastoreItem xmlns:ds="http://schemas.openxmlformats.org/officeDocument/2006/customXml" ds:itemID="{3BA84852-102F-4B92-93B3-310C4A39101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171236</TotalTime>
  <Words>1803</Words>
  <Application>Microsoft Office PowerPoint</Application>
  <PresentationFormat>On-screen Show (4:3)</PresentationFormat>
  <Paragraphs>261</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Default Design</vt:lpstr>
      <vt:lpstr>PowerPoint Presentation</vt:lpstr>
      <vt:lpstr>2019 R-CALF USA Board and Committee Chairs</vt:lpstr>
      <vt:lpstr>1998 USITC TRADE CASE Dispute over Live cattle imports from Canada and Mexico</vt:lpstr>
      <vt:lpstr>WTO RULINGS Key Word  COULD…</vt:lpstr>
      <vt:lpstr>There is considerable debate regarding the impact that mandatory country-of-origin labeling (COOL) had on both the demand for and price of domestic cattle while it was in full effect and following its repeal. Here is what the nation’s four largest packers – Tyson, JBS, Cargill, and National Beef, wrote in their November 13, 2019 joint brief in support of their joint motion to dismiss our pending antitrust lawsuit:</vt:lpstr>
      <vt:lpstr>   “There is another obvious lawful explanation for increased imports. In 2016, Congress repealed the Mandatory Country of Origin Labeling (COOL) rule for beef. . . When the rule was in place, domestic feedlots could charge higher prices than foreign feedlots because of the premium paid for domestic beef. . . After the rule was repealed, foreign beef no longer had to be labelled as such. That spurred additional imports and caused domestic cattle prices to fall.”  The above quote is found on pages 33-34 in the Defendant’s Nov. 13, 2019 joint brief in support of their motion to dismiss our pending antitrust lawsuit.   </vt:lpstr>
      <vt:lpstr>PowerPoint Presentation</vt:lpstr>
      <vt:lpstr>Canadian Price Chart</vt:lpstr>
      <vt:lpstr>CANADIAN MARKET NEWS</vt:lpstr>
      <vt:lpstr>Why USDA Facilitates Imports</vt:lpstr>
      <vt:lpstr>Restoring MCOOL in Wake of WTO Ruling </vt:lpstr>
      <vt:lpstr>From Where We Import Beef</vt:lpstr>
      <vt:lpstr>NEWS, RECORDS AND NEW VOICES BEING HEARD!</vt:lpstr>
      <vt:lpstr>PowerPoint Presentation</vt:lpstr>
      <vt:lpstr>Tyson Packing Plant Holcomb, Kansas </vt:lpstr>
      <vt:lpstr> Tyson and Market Influences</vt:lpstr>
      <vt:lpstr>UPDATE STATUS USDA Livestock Price Reporting</vt:lpstr>
      <vt:lpstr>3-70-20 LPR RULE</vt:lpstr>
      <vt:lpstr>“FMD TO THE MAINLAND”</vt:lpstr>
      <vt:lpstr>MCOOL is the LARGEST MARKETING TOOL and OPPORTUNITY WE’VE HAD!   “YOUR EITHER WITH US OR AGAINST US”   THANK YOU FOR COMING AND WE APPRECIATE EVERYONE’S CONTINUED INVOLVEMENT AND SUPPORT!  R-CALF USA-COOL Committee Chairman Mike Schultz Email: mdaw@st-tel.net Ph. 785-462-1447 mo. “GREAT SPIRITS HAVE ALWAYS ENCOUNTERED VIOLENT OPPOSITION FROM MEDIOCRE MINDS” Albert Einstein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R-CALF USA Concerns Raised by Proposed JBS-Brazil Acquisitions</dc:title>
  <dc:creator>BB</dc:creator>
  <cp:lastModifiedBy>R-CALF USA</cp:lastModifiedBy>
  <cp:revision>752</cp:revision>
  <cp:lastPrinted>2020-08-16T01:01:44Z</cp:lastPrinted>
  <dcterms:created xsi:type="dcterms:W3CDTF">2008-03-23T17:32:54Z</dcterms:created>
  <dcterms:modified xsi:type="dcterms:W3CDTF">2020-08-21T21:28:30Z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0x01010099752DEFCF5388418E904C08453A236B</vt:lpwstr>
  </property>
</Properties>
</file>