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B2519-4B92-40C7-B865-7C189928D3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F658A8-5861-4093-A7CB-3772494A2C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FBDCE3-1D7A-4E68-B2DE-C639FD777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E20C-75AC-45A6-A6F9-488875A992C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AC458-2FB5-4D8E-A7C8-2A5C89EA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B9FA0D-BC45-4E1F-A338-E19D2F7B4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56ED-A85F-4705-9C37-E212E4D4C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6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1AB09-D349-4974-BFDF-9A19FD209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9F14C9-105F-4A40-AEEE-F51BF3A727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A5B9E-D27D-459F-93AF-AAE500A52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E20C-75AC-45A6-A6F9-488875A992C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A00D9-4F18-482B-A04C-4A709598D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FEB8C-AC03-4E62-ADB2-852E2EABC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56ED-A85F-4705-9C37-E212E4D4C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6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409EFE-6576-4214-B5AE-098409545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8297BA-ADAC-4A97-8515-FF30C3ED8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9B973-B0CE-459A-BCC2-E7E0364E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E20C-75AC-45A6-A6F9-488875A992C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C8A1-67BD-4B33-810E-C1B0782B6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8DE74-65C8-42FB-8575-ED5E6B6DE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56ED-A85F-4705-9C37-E212E4D4C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4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B7DDB-D3FF-41D2-997E-1983D68B6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60653-E3A9-446C-A9A8-71D718B28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A79FF-3318-4121-B70A-E12D6984F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E20C-75AC-45A6-A6F9-488875A992C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D4E5A-425A-4ADE-A34E-E52DDF81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E382A-FE06-4EF3-A47D-B97394196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56ED-A85F-4705-9C37-E212E4D4C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91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A9615-BA90-475D-AFFF-2F28117E4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A93F0-5B4D-4A76-B38E-AFB9E9167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CE195-B4D5-456F-BFF2-85FC2E66E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E20C-75AC-45A6-A6F9-488875A992C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3ADCC-34B7-413E-977D-E28A53C3E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8B95B-15C2-461B-968D-6CBA408B4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56ED-A85F-4705-9C37-E212E4D4C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859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63671-541B-4C99-AAD2-EB0D9103D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1C29E-AF51-490F-8515-77A0BDF5E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0D21A9-BE4D-41B5-B638-6C2092C8C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BFB7A-73E2-4B12-960B-E09BE8452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E20C-75AC-45A6-A6F9-488875A992C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C6DF9E-ED94-41AA-81B7-053ED8AE3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647A69-5C04-4192-A73F-1298E9EDE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56ED-A85F-4705-9C37-E212E4D4C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06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AB5D1-CEFC-4FF0-A3FA-0FB65196F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B6A2D-A7A0-4974-A5E3-46FB66263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D982C-4713-4232-B8B3-F8662260C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70F1C-964B-4073-812F-A384B53ED9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7B721C-A69D-4626-A85D-A135BF647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53D5A8-EAE9-4988-BC74-7AB2B946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E20C-75AC-45A6-A6F9-488875A992C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BF50F3-0263-4EC2-95F1-0E84D911A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31C365-3450-485F-8B6A-39C4A6EE0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56ED-A85F-4705-9C37-E212E4D4C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EA4CA-E72E-4B1E-B798-6A2DCC2F4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5ACB3-86B4-476C-A673-9B2F4A165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E20C-75AC-45A6-A6F9-488875A992C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51361-7429-4454-8F22-84F12CBC5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3AA4F7-1B2A-4D13-8DEA-6F3BA63CF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56ED-A85F-4705-9C37-E212E4D4C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4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48374C-8863-49DE-8D77-B8AF7A45E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E20C-75AC-45A6-A6F9-488875A992C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F6171-F852-4BAA-B366-FCCE8F9DE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2603DD-5108-40D4-88B4-8C7934B4F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56ED-A85F-4705-9C37-E212E4D4C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38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C3B80-99F8-4820-8AD4-E301FD523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5297D-8C69-44B4-80DA-38CC10419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680C20-49C9-4439-9827-A1032EFD24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91C1BA-8732-49FD-BC5E-A166E1660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E20C-75AC-45A6-A6F9-488875A992C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F6BC0-830F-4967-8F93-FE7B1D3FC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A46E2-C9FA-458B-AFA0-1846DAAF4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56ED-A85F-4705-9C37-E212E4D4C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73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9C579-5CAA-4CF8-9F26-061D10E69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F97500-7B0C-4408-8D7C-5C0F671A02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CFD890-2769-418C-B56B-9A66F8045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F4DD6E-C358-4BB2-840D-0565EFFA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E20C-75AC-45A6-A6F9-488875A992C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C0A63-153D-45E5-8E24-D097A3040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910A15-B75B-4CD9-B647-FA995EFE6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256ED-A85F-4705-9C37-E212E4D4C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72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498797-DB5F-4C69-B851-9254AE6C5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C1560-95E9-454C-9CEA-38592CB64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5DBDB-2B57-424D-84A1-AC3169440D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9E20C-75AC-45A6-A6F9-488875A992C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59E2B-9590-4554-A8A6-9D453244AC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464D7-570B-4337-AD52-5AC5389A17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256ED-A85F-4705-9C37-E212E4D4C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12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2"/>
          <p:cNvSpPr txBox="1">
            <a:spLocks noChangeArrowheads="1"/>
          </p:cNvSpPr>
          <p:nvPr/>
        </p:nvSpPr>
        <p:spPr bwMode="auto">
          <a:xfrm>
            <a:off x="2057400" y="381000"/>
            <a:ext cx="213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Producer (Beef/Dairy)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Pays $1</a:t>
            </a:r>
          </a:p>
        </p:txBody>
      </p:sp>
      <p:sp>
        <p:nvSpPr>
          <p:cNvPr id="28674" name="Line 3"/>
          <p:cNvSpPr>
            <a:spLocks noChangeShapeType="1"/>
          </p:cNvSpPr>
          <p:nvPr/>
        </p:nvSpPr>
        <p:spPr bwMode="auto">
          <a:xfrm flipH="1">
            <a:off x="2590800" y="2895600"/>
            <a:ext cx="304800" cy="685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2133600" y="1752600"/>
            <a:ext cx="152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45 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Qualified State 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Beef Council</a:t>
            </a:r>
          </a:p>
        </p:txBody>
      </p:sp>
      <p:sp>
        <p:nvSpPr>
          <p:cNvPr id="28676" name="Line 5"/>
          <p:cNvSpPr>
            <a:spLocks noChangeShapeType="1"/>
          </p:cNvSpPr>
          <p:nvPr/>
        </p:nvSpPr>
        <p:spPr bwMode="auto">
          <a:xfrm>
            <a:off x="2057400" y="5105400"/>
            <a:ext cx="1295400" cy="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77" name="Text Box 6"/>
          <p:cNvSpPr txBox="1">
            <a:spLocks noChangeArrowheads="1"/>
          </p:cNvSpPr>
          <p:nvPr/>
        </p:nvSpPr>
        <p:spPr bwMode="auto">
          <a:xfrm>
            <a:off x="3352800" y="4953000"/>
            <a:ext cx="1981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latin typeface="Franklin Gothic Book" pitchFamily="34" charset="0"/>
              </a:rPr>
              <a:t>Dollars</a:t>
            </a:r>
          </a:p>
        </p:txBody>
      </p:sp>
      <p:sp>
        <p:nvSpPr>
          <p:cNvPr id="28678" name="Text Box 7"/>
          <p:cNvSpPr txBox="1">
            <a:spLocks noChangeArrowheads="1"/>
          </p:cNvSpPr>
          <p:nvPr/>
        </p:nvSpPr>
        <p:spPr bwMode="auto">
          <a:xfrm>
            <a:off x="3352800" y="5257800"/>
            <a:ext cx="335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latin typeface="Franklin Gothic Book" pitchFamily="34" charset="0"/>
              </a:rPr>
              <a:t>Make Individual Fiscal Program Decisions</a:t>
            </a:r>
          </a:p>
        </p:txBody>
      </p:sp>
      <p:sp>
        <p:nvSpPr>
          <p:cNvPr id="28679" name="Line 8"/>
          <p:cNvSpPr>
            <a:spLocks noChangeShapeType="1"/>
          </p:cNvSpPr>
          <p:nvPr/>
        </p:nvSpPr>
        <p:spPr bwMode="auto">
          <a:xfrm>
            <a:off x="2057400" y="5715000"/>
            <a:ext cx="1219200" cy="0"/>
          </a:xfrm>
          <a:prstGeom prst="line">
            <a:avLst/>
          </a:prstGeom>
          <a:noFill/>
          <a:ln w="38100">
            <a:solidFill>
              <a:srgbClr val="FF00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0" name="Text Box 9"/>
          <p:cNvSpPr txBox="1">
            <a:spLocks noChangeArrowheads="1"/>
          </p:cNvSpPr>
          <p:nvPr/>
        </p:nvSpPr>
        <p:spPr bwMode="auto">
          <a:xfrm>
            <a:off x="3352800" y="5562600"/>
            <a:ext cx="2209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latin typeface="Franklin Gothic Book" pitchFamily="34" charset="0"/>
              </a:rPr>
              <a:t>Programs</a:t>
            </a:r>
          </a:p>
        </p:txBody>
      </p:sp>
      <p:sp>
        <p:nvSpPr>
          <p:cNvPr id="28681" name="Line 10"/>
          <p:cNvSpPr>
            <a:spLocks noChangeShapeType="1"/>
          </p:cNvSpPr>
          <p:nvPr/>
        </p:nvSpPr>
        <p:spPr bwMode="auto">
          <a:xfrm>
            <a:off x="2057400" y="5410200"/>
            <a:ext cx="1295400" cy="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2" name="Line 11"/>
          <p:cNvSpPr>
            <a:spLocks noChangeShapeType="1"/>
          </p:cNvSpPr>
          <p:nvPr/>
        </p:nvSpPr>
        <p:spPr bwMode="auto">
          <a:xfrm>
            <a:off x="3810000" y="2133600"/>
            <a:ext cx="4038600" cy="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83" name="Rectangle 12"/>
          <p:cNvSpPr>
            <a:spLocks noChangeArrowheads="1"/>
          </p:cNvSpPr>
          <p:nvPr/>
        </p:nvSpPr>
        <p:spPr bwMode="auto">
          <a:xfrm>
            <a:off x="2133600" y="1752600"/>
            <a:ext cx="1524000" cy="838200"/>
          </a:xfrm>
          <a:prstGeom prst="rect">
            <a:avLst/>
          </a:prstGeom>
          <a:noFill/>
          <a:ln w="38100">
            <a:solidFill>
              <a:schemeClr val="accent2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84" name="Text Box 13"/>
          <p:cNvSpPr txBox="1">
            <a:spLocks noChangeArrowheads="1"/>
          </p:cNvSpPr>
          <p:nvPr/>
        </p:nvSpPr>
        <p:spPr bwMode="auto">
          <a:xfrm>
            <a:off x="7772400" y="1676400"/>
            <a:ext cx="152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Cattlemen’s Beef Board</a:t>
            </a:r>
          </a:p>
        </p:txBody>
      </p:sp>
      <p:sp>
        <p:nvSpPr>
          <p:cNvPr id="28685" name="Oval 14"/>
          <p:cNvSpPr>
            <a:spLocks noChangeArrowheads="1"/>
          </p:cNvSpPr>
          <p:nvPr/>
        </p:nvSpPr>
        <p:spPr bwMode="auto">
          <a:xfrm>
            <a:off x="7543800" y="2819400"/>
            <a:ext cx="2209800" cy="990600"/>
          </a:xfrm>
          <a:prstGeom prst="ellipse">
            <a:avLst/>
          </a:prstGeom>
          <a:noFill/>
          <a:ln w="38100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86" name="Text Box 15"/>
          <p:cNvSpPr txBox="1">
            <a:spLocks noChangeArrowheads="1"/>
          </p:cNvSpPr>
          <p:nvPr/>
        </p:nvSpPr>
        <p:spPr bwMode="auto">
          <a:xfrm>
            <a:off x="7848600" y="2971800"/>
            <a:ext cx="152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Beef Promotion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Operating Committee</a:t>
            </a:r>
          </a:p>
        </p:txBody>
      </p:sp>
      <p:sp>
        <p:nvSpPr>
          <p:cNvPr id="28687" name="Rectangle 16"/>
          <p:cNvSpPr>
            <a:spLocks noChangeArrowheads="1"/>
          </p:cNvSpPr>
          <p:nvPr/>
        </p:nvSpPr>
        <p:spPr bwMode="auto">
          <a:xfrm>
            <a:off x="3886200" y="3352800"/>
            <a:ext cx="2057400" cy="8382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accent2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88" name="Text Box 17"/>
          <p:cNvSpPr txBox="1">
            <a:spLocks noChangeArrowheads="1"/>
          </p:cNvSpPr>
          <p:nvPr/>
        </p:nvSpPr>
        <p:spPr bwMode="auto">
          <a:xfrm>
            <a:off x="3962400" y="3429000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Federation of State Beef Councils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200" i="1">
                <a:latin typeface="Franklin Gothic Book" pitchFamily="34" charset="0"/>
              </a:rPr>
              <a:t>(40 States Invest)</a:t>
            </a:r>
          </a:p>
        </p:txBody>
      </p:sp>
      <p:sp>
        <p:nvSpPr>
          <p:cNvPr id="28689" name="AutoShape 18"/>
          <p:cNvSpPr>
            <a:spLocks noChangeArrowheads="1"/>
          </p:cNvSpPr>
          <p:nvPr/>
        </p:nvSpPr>
        <p:spPr bwMode="auto">
          <a:xfrm>
            <a:off x="7772400" y="4648200"/>
            <a:ext cx="1752600" cy="685800"/>
          </a:xfrm>
          <a:prstGeom prst="octagon">
            <a:avLst>
              <a:gd name="adj" fmla="val 29287"/>
            </a:avLst>
          </a:prstGeom>
          <a:noFill/>
          <a:ln w="38100">
            <a:solidFill>
              <a:srgbClr val="FF00FF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90" name="Text Box 19"/>
          <p:cNvSpPr txBox="1">
            <a:spLocks noChangeArrowheads="1"/>
          </p:cNvSpPr>
          <p:nvPr/>
        </p:nvSpPr>
        <p:spPr bwMode="auto">
          <a:xfrm>
            <a:off x="7848600" y="4724400"/>
            <a:ext cx="152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National 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Programs*</a:t>
            </a:r>
          </a:p>
        </p:txBody>
      </p:sp>
      <p:sp>
        <p:nvSpPr>
          <p:cNvPr id="28691" name="AutoShape 20"/>
          <p:cNvSpPr>
            <a:spLocks noChangeArrowheads="1"/>
          </p:cNvSpPr>
          <p:nvPr/>
        </p:nvSpPr>
        <p:spPr bwMode="auto">
          <a:xfrm>
            <a:off x="2057400" y="3733800"/>
            <a:ext cx="1066800" cy="533400"/>
          </a:xfrm>
          <a:prstGeom prst="octagon">
            <a:avLst>
              <a:gd name="adj" fmla="val 29287"/>
            </a:avLst>
          </a:prstGeom>
          <a:noFill/>
          <a:ln w="38100">
            <a:solidFill>
              <a:srgbClr val="FF00FF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8692" name="Text Box 21"/>
          <p:cNvSpPr txBox="1">
            <a:spLocks noChangeArrowheads="1"/>
          </p:cNvSpPr>
          <p:nvPr/>
        </p:nvSpPr>
        <p:spPr bwMode="auto">
          <a:xfrm>
            <a:off x="1905000" y="37338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State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Programs</a:t>
            </a:r>
          </a:p>
        </p:txBody>
      </p:sp>
      <p:sp>
        <p:nvSpPr>
          <p:cNvPr id="28693" name="Line 22"/>
          <p:cNvSpPr>
            <a:spLocks noChangeShapeType="1"/>
          </p:cNvSpPr>
          <p:nvPr/>
        </p:nvSpPr>
        <p:spPr bwMode="auto">
          <a:xfrm>
            <a:off x="3276600" y="2895600"/>
            <a:ext cx="990600" cy="3810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4" name="Line 23"/>
          <p:cNvSpPr>
            <a:spLocks noChangeShapeType="1"/>
          </p:cNvSpPr>
          <p:nvPr/>
        </p:nvSpPr>
        <p:spPr bwMode="auto">
          <a:xfrm>
            <a:off x="2971800" y="914400"/>
            <a:ext cx="0" cy="7620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5" name="Line 24"/>
          <p:cNvSpPr>
            <a:spLocks noChangeShapeType="1"/>
          </p:cNvSpPr>
          <p:nvPr/>
        </p:nvSpPr>
        <p:spPr bwMode="auto">
          <a:xfrm>
            <a:off x="6019800" y="3962400"/>
            <a:ext cx="1752600" cy="7620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6" name="Line 25"/>
          <p:cNvSpPr>
            <a:spLocks noChangeShapeType="1"/>
          </p:cNvSpPr>
          <p:nvPr/>
        </p:nvSpPr>
        <p:spPr bwMode="auto">
          <a:xfrm flipV="1">
            <a:off x="6019800" y="3276600"/>
            <a:ext cx="1524000" cy="3048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7" name="Line 26"/>
          <p:cNvSpPr>
            <a:spLocks noChangeShapeType="1"/>
          </p:cNvSpPr>
          <p:nvPr/>
        </p:nvSpPr>
        <p:spPr bwMode="auto">
          <a:xfrm>
            <a:off x="8839200" y="2209800"/>
            <a:ext cx="0" cy="6096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8" name="Line 27"/>
          <p:cNvSpPr>
            <a:spLocks noChangeShapeType="1"/>
          </p:cNvSpPr>
          <p:nvPr/>
        </p:nvSpPr>
        <p:spPr bwMode="auto">
          <a:xfrm>
            <a:off x="8534400" y="3886200"/>
            <a:ext cx="0" cy="685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9" name="Line 28"/>
          <p:cNvSpPr>
            <a:spLocks noChangeShapeType="1"/>
          </p:cNvSpPr>
          <p:nvPr/>
        </p:nvSpPr>
        <p:spPr bwMode="auto">
          <a:xfrm>
            <a:off x="8534400" y="2209800"/>
            <a:ext cx="0" cy="5334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700" name="Text Box 29"/>
          <p:cNvSpPr txBox="1">
            <a:spLocks noChangeArrowheads="1"/>
          </p:cNvSpPr>
          <p:nvPr/>
        </p:nvSpPr>
        <p:spPr bwMode="auto">
          <a:xfrm rot="-575839">
            <a:off x="6065838" y="2808180"/>
            <a:ext cx="1143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i="1">
                <a:latin typeface="Franklin Gothic Book" pitchFamily="34" charset="0"/>
              </a:rPr>
              <a:t>10 Members</a:t>
            </a:r>
            <a:br>
              <a:rPr lang="en-US" sz="1200" b="1" i="1">
                <a:latin typeface="Franklin Gothic Book" pitchFamily="34" charset="0"/>
              </a:rPr>
            </a:br>
            <a:r>
              <a:rPr lang="en-US" sz="1200" b="1" i="1">
                <a:latin typeface="Franklin Gothic Book" pitchFamily="34" charset="0"/>
              </a:rPr>
              <a:t>from the Federation</a:t>
            </a:r>
          </a:p>
        </p:txBody>
      </p:sp>
      <p:sp>
        <p:nvSpPr>
          <p:cNvPr id="28701" name="Text Box 30"/>
          <p:cNvSpPr txBox="1">
            <a:spLocks noChangeArrowheads="1"/>
          </p:cNvSpPr>
          <p:nvPr/>
        </p:nvSpPr>
        <p:spPr bwMode="auto">
          <a:xfrm>
            <a:off x="8763000" y="22098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i="1">
                <a:latin typeface="Franklin Gothic Book" pitchFamily="34" charset="0"/>
              </a:rPr>
              <a:t>10 Members</a:t>
            </a:r>
            <a:br>
              <a:rPr lang="en-US" sz="1200" b="1" i="1">
                <a:latin typeface="Franklin Gothic Book" pitchFamily="34" charset="0"/>
              </a:rPr>
            </a:br>
            <a:r>
              <a:rPr lang="en-US" sz="1200" b="1" i="1">
                <a:latin typeface="Franklin Gothic Book" pitchFamily="34" charset="0"/>
              </a:rPr>
              <a:t>from CBB</a:t>
            </a:r>
          </a:p>
        </p:txBody>
      </p:sp>
      <p:sp>
        <p:nvSpPr>
          <p:cNvPr id="28702" name="Line 31"/>
          <p:cNvSpPr>
            <a:spLocks noChangeShapeType="1"/>
          </p:cNvSpPr>
          <p:nvPr/>
        </p:nvSpPr>
        <p:spPr bwMode="auto">
          <a:xfrm flipH="1" flipV="1">
            <a:off x="3124200" y="4267200"/>
            <a:ext cx="4572000" cy="838200"/>
          </a:xfrm>
          <a:prstGeom prst="line">
            <a:avLst/>
          </a:prstGeom>
          <a:noFill/>
          <a:ln w="38100">
            <a:solidFill>
              <a:srgbClr val="FF00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703" name="Text Box 32"/>
          <p:cNvSpPr txBox="1">
            <a:spLocks noChangeArrowheads="1"/>
          </p:cNvSpPr>
          <p:nvPr/>
        </p:nvSpPr>
        <p:spPr bwMode="auto">
          <a:xfrm>
            <a:off x="7315200" y="685801"/>
            <a:ext cx="2438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>
                <a:latin typeface="Franklin Gothic Book" pitchFamily="34" charset="0"/>
              </a:rPr>
              <a:t>Importers pay $1/head or equivalent as well as collections from 5 states without Qualified State Beef Councils</a:t>
            </a:r>
          </a:p>
        </p:txBody>
      </p:sp>
      <p:sp>
        <p:nvSpPr>
          <p:cNvPr id="28704" name="Line 33"/>
          <p:cNvSpPr>
            <a:spLocks noChangeShapeType="1"/>
          </p:cNvSpPr>
          <p:nvPr/>
        </p:nvSpPr>
        <p:spPr bwMode="auto">
          <a:xfrm>
            <a:off x="8534400" y="1295400"/>
            <a:ext cx="0" cy="3810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705" name="Line 34"/>
          <p:cNvSpPr>
            <a:spLocks noChangeShapeType="1"/>
          </p:cNvSpPr>
          <p:nvPr/>
        </p:nvSpPr>
        <p:spPr bwMode="auto">
          <a:xfrm flipH="1">
            <a:off x="3124200" y="3581400"/>
            <a:ext cx="685800" cy="304800"/>
          </a:xfrm>
          <a:prstGeom prst="line">
            <a:avLst/>
          </a:prstGeom>
          <a:noFill/>
          <a:ln w="38100">
            <a:solidFill>
              <a:srgbClr val="FF00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706" name="Text Box 35"/>
          <p:cNvSpPr txBox="1">
            <a:spLocks noChangeArrowheads="1"/>
          </p:cNvSpPr>
          <p:nvPr/>
        </p:nvSpPr>
        <p:spPr bwMode="auto">
          <a:xfrm>
            <a:off x="6553200" y="5562601"/>
            <a:ext cx="3048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i="1">
                <a:latin typeface="Franklin Gothic Book" pitchFamily="34" charset="0"/>
              </a:rPr>
              <a:t>*National contracting organizations include NCBA, ANCW, NLPA and USMEF. CBB contracts to do Producer Communications.</a:t>
            </a:r>
          </a:p>
        </p:txBody>
      </p:sp>
      <p:sp>
        <p:nvSpPr>
          <p:cNvPr id="28707" name="Line 36"/>
          <p:cNvSpPr>
            <a:spLocks noChangeShapeType="1"/>
          </p:cNvSpPr>
          <p:nvPr/>
        </p:nvSpPr>
        <p:spPr bwMode="auto">
          <a:xfrm>
            <a:off x="5943600" y="4191000"/>
            <a:ext cx="1828800" cy="685800"/>
          </a:xfrm>
          <a:prstGeom prst="line">
            <a:avLst/>
          </a:prstGeom>
          <a:noFill/>
          <a:ln w="38100">
            <a:solidFill>
              <a:srgbClr val="FF00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8" name="Rectangle 37"/>
          <p:cNvSpPr>
            <a:spLocks noChangeArrowheads="1"/>
          </p:cNvSpPr>
          <p:nvPr/>
        </p:nvSpPr>
        <p:spPr bwMode="auto">
          <a:xfrm>
            <a:off x="1752600" y="228600"/>
            <a:ext cx="8382000" cy="6019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Franklin Gothic Book" pitchFamily="34" charset="0"/>
            </a:endParaRPr>
          </a:p>
        </p:txBody>
      </p:sp>
      <p:sp>
        <p:nvSpPr>
          <p:cNvPr id="29734" name="Rectangle 38"/>
          <p:cNvSpPr>
            <a:spLocks noChangeArrowheads="1"/>
          </p:cNvSpPr>
          <p:nvPr/>
        </p:nvSpPr>
        <p:spPr bwMode="auto">
          <a:xfrm>
            <a:off x="3962400" y="228601"/>
            <a:ext cx="3581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Today’s Checkoff</a:t>
            </a:r>
          </a:p>
        </p:txBody>
      </p:sp>
      <p:sp>
        <p:nvSpPr>
          <p:cNvPr id="28710" name="Text Box 39"/>
          <p:cNvSpPr txBox="1">
            <a:spLocks noChangeArrowheads="1"/>
          </p:cNvSpPr>
          <p:nvPr/>
        </p:nvSpPr>
        <p:spPr bwMode="auto">
          <a:xfrm>
            <a:off x="2057400" y="381000"/>
            <a:ext cx="213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Producer (Beef/Dairy)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Pays $1</a:t>
            </a:r>
          </a:p>
        </p:txBody>
      </p:sp>
      <p:sp>
        <p:nvSpPr>
          <p:cNvPr id="28711" name="Text Box 40"/>
          <p:cNvSpPr txBox="1">
            <a:spLocks noChangeArrowheads="1"/>
          </p:cNvSpPr>
          <p:nvPr/>
        </p:nvSpPr>
        <p:spPr bwMode="auto">
          <a:xfrm>
            <a:off x="2133600" y="1752600"/>
            <a:ext cx="152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45 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Qualified State 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Beef Council</a:t>
            </a:r>
          </a:p>
        </p:txBody>
      </p:sp>
      <p:sp>
        <p:nvSpPr>
          <p:cNvPr id="28712" name="Text Box 41"/>
          <p:cNvSpPr txBox="1">
            <a:spLocks noChangeArrowheads="1"/>
          </p:cNvSpPr>
          <p:nvPr/>
        </p:nvSpPr>
        <p:spPr bwMode="auto">
          <a:xfrm>
            <a:off x="5486400" y="1752601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Franklin Gothic Book" pitchFamily="34" charset="0"/>
              </a:rPr>
              <a:t>50</a:t>
            </a:r>
            <a:r>
              <a:rPr lang="en-US">
                <a:latin typeface="Franklin Gothic Book" pitchFamily="34" charset="0"/>
                <a:cs typeface="Arial" charset="0"/>
              </a:rPr>
              <a:t>¢</a:t>
            </a:r>
          </a:p>
        </p:txBody>
      </p:sp>
      <p:sp>
        <p:nvSpPr>
          <p:cNvPr id="28713" name="Text Box 42"/>
          <p:cNvSpPr txBox="1">
            <a:spLocks noChangeArrowheads="1"/>
          </p:cNvSpPr>
          <p:nvPr/>
        </p:nvSpPr>
        <p:spPr bwMode="auto">
          <a:xfrm>
            <a:off x="2743200" y="2590801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Franklin Gothic Book" pitchFamily="34" charset="0"/>
              </a:rPr>
              <a:t>50</a:t>
            </a:r>
            <a:r>
              <a:rPr lang="en-US">
                <a:latin typeface="Franklin Gothic Book" pitchFamily="34" charset="0"/>
                <a:cs typeface="Arial" charset="0"/>
              </a:rPr>
              <a:t>¢</a:t>
            </a:r>
          </a:p>
        </p:txBody>
      </p:sp>
      <p:sp>
        <p:nvSpPr>
          <p:cNvPr id="28714" name="Text Box 43"/>
          <p:cNvSpPr txBox="1">
            <a:spLocks noChangeArrowheads="1"/>
          </p:cNvSpPr>
          <p:nvPr/>
        </p:nvSpPr>
        <p:spPr bwMode="auto">
          <a:xfrm>
            <a:off x="2057400" y="381000"/>
            <a:ext cx="213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Producer (Beef/Dairy)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Pays $1</a:t>
            </a:r>
          </a:p>
        </p:txBody>
      </p:sp>
      <p:sp>
        <p:nvSpPr>
          <p:cNvPr id="28715" name="Text Box 44"/>
          <p:cNvSpPr txBox="1">
            <a:spLocks noChangeArrowheads="1"/>
          </p:cNvSpPr>
          <p:nvPr/>
        </p:nvSpPr>
        <p:spPr bwMode="auto">
          <a:xfrm>
            <a:off x="2133600" y="1752600"/>
            <a:ext cx="152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45 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Qualified State 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Beef Council</a:t>
            </a:r>
          </a:p>
        </p:txBody>
      </p:sp>
      <p:sp>
        <p:nvSpPr>
          <p:cNvPr id="28716" name="Text Box 45"/>
          <p:cNvSpPr txBox="1">
            <a:spLocks noChangeArrowheads="1"/>
          </p:cNvSpPr>
          <p:nvPr/>
        </p:nvSpPr>
        <p:spPr bwMode="auto">
          <a:xfrm>
            <a:off x="7772400" y="1676400"/>
            <a:ext cx="152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Cattlemen’s Beef Board</a:t>
            </a:r>
          </a:p>
        </p:txBody>
      </p:sp>
      <p:sp>
        <p:nvSpPr>
          <p:cNvPr id="28717" name="Text Box 46"/>
          <p:cNvSpPr txBox="1">
            <a:spLocks noChangeArrowheads="1"/>
          </p:cNvSpPr>
          <p:nvPr/>
        </p:nvSpPr>
        <p:spPr bwMode="auto">
          <a:xfrm>
            <a:off x="7848600" y="2971800"/>
            <a:ext cx="152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Beef Promotion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Operating Committee</a:t>
            </a:r>
          </a:p>
        </p:txBody>
      </p:sp>
      <p:sp>
        <p:nvSpPr>
          <p:cNvPr id="28718" name="Text Box 47"/>
          <p:cNvSpPr txBox="1">
            <a:spLocks noChangeArrowheads="1"/>
          </p:cNvSpPr>
          <p:nvPr/>
        </p:nvSpPr>
        <p:spPr bwMode="auto">
          <a:xfrm>
            <a:off x="3962400" y="3429000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Federation of State Beef Councils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200" i="1">
                <a:latin typeface="Franklin Gothic Book" pitchFamily="34" charset="0"/>
              </a:rPr>
              <a:t>(40 States Invest)</a:t>
            </a:r>
          </a:p>
        </p:txBody>
      </p:sp>
      <p:sp>
        <p:nvSpPr>
          <p:cNvPr id="28719" name="Text Box 48"/>
          <p:cNvSpPr txBox="1">
            <a:spLocks noChangeArrowheads="1"/>
          </p:cNvSpPr>
          <p:nvPr/>
        </p:nvSpPr>
        <p:spPr bwMode="auto">
          <a:xfrm>
            <a:off x="7848600" y="4724400"/>
            <a:ext cx="152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National 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Programs*</a:t>
            </a:r>
          </a:p>
        </p:txBody>
      </p:sp>
      <p:sp>
        <p:nvSpPr>
          <p:cNvPr id="28720" name="Text Box 49"/>
          <p:cNvSpPr txBox="1">
            <a:spLocks noChangeArrowheads="1"/>
          </p:cNvSpPr>
          <p:nvPr/>
        </p:nvSpPr>
        <p:spPr bwMode="auto">
          <a:xfrm>
            <a:off x="7315200" y="685801"/>
            <a:ext cx="2438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>
                <a:latin typeface="Franklin Gothic Book" pitchFamily="34" charset="0"/>
              </a:rPr>
              <a:t>Importers pay $1/head or equivalent as well as collections from 5 states without Qualified State Beef Councils</a:t>
            </a:r>
          </a:p>
        </p:txBody>
      </p:sp>
      <p:sp>
        <p:nvSpPr>
          <p:cNvPr id="28721" name="Text Box 50"/>
          <p:cNvSpPr txBox="1">
            <a:spLocks noChangeArrowheads="1"/>
          </p:cNvSpPr>
          <p:nvPr/>
        </p:nvSpPr>
        <p:spPr bwMode="auto">
          <a:xfrm>
            <a:off x="2057400" y="381000"/>
            <a:ext cx="213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Producer (Beef/Dairy)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Pays $1</a:t>
            </a:r>
          </a:p>
        </p:txBody>
      </p:sp>
      <p:sp>
        <p:nvSpPr>
          <p:cNvPr id="28722" name="Text Box 51"/>
          <p:cNvSpPr txBox="1">
            <a:spLocks noChangeArrowheads="1"/>
          </p:cNvSpPr>
          <p:nvPr/>
        </p:nvSpPr>
        <p:spPr bwMode="auto">
          <a:xfrm>
            <a:off x="2133600" y="1752600"/>
            <a:ext cx="152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Franklin Gothic Book" pitchFamily="34" charset="0"/>
              </a:rPr>
              <a:t>45 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Qualified State </a:t>
            </a:r>
            <a:br>
              <a:rPr lang="en-US" sz="1400" b="1">
                <a:latin typeface="Franklin Gothic Book" pitchFamily="34" charset="0"/>
              </a:rPr>
            </a:br>
            <a:r>
              <a:rPr lang="en-US" sz="1400" b="1">
                <a:latin typeface="Franklin Gothic Book" pitchFamily="34" charset="0"/>
              </a:rPr>
              <a:t>Beef Council</a:t>
            </a:r>
          </a:p>
        </p:txBody>
      </p:sp>
      <p:pic>
        <p:nvPicPr>
          <p:cNvPr id="28723" name="Picture 4" descr="Beef Check Whi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77400" y="5867401"/>
            <a:ext cx="8382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3473553"/>
      </p:ext>
    </p:extLst>
  </p:cSld>
  <p:clrMapOvr>
    <a:masterClrMapping/>
  </p:clrMapOvr>
  <p:transition spd="slow" advClick="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128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Book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Bullard</dc:creator>
  <cp:lastModifiedBy>Candace Bullard</cp:lastModifiedBy>
  <cp:revision>1</cp:revision>
  <dcterms:created xsi:type="dcterms:W3CDTF">2018-11-13T16:33:21Z</dcterms:created>
  <dcterms:modified xsi:type="dcterms:W3CDTF">2018-11-13T17:41:49Z</dcterms:modified>
</cp:coreProperties>
</file>